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6" r:id="rId2"/>
    <p:sldId id="290" r:id="rId3"/>
    <p:sldId id="328" r:id="rId4"/>
    <p:sldId id="329" r:id="rId5"/>
    <p:sldId id="297" r:id="rId6"/>
    <p:sldId id="332" r:id="rId7"/>
    <p:sldId id="300" r:id="rId8"/>
    <p:sldId id="298" r:id="rId9"/>
    <p:sldId id="299" r:id="rId10"/>
    <p:sldId id="280" r:id="rId11"/>
    <p:sldId id="275" r:id="rId12"/>
    <p:sldId id="277" r:id="rId13"/>
    <p:sldId id="278" r:id="rId14"/>
    <p:sldId id="256" r:id="rId15"/>
    <p:sldId id="267" r:id="rId16"/>
    <p:sldId id="282" r:id="rId17"/>
    <p:sldId id="284" r:id="rId18"/>
    <p:sldId id="321" r:id="rId19"/>
    <p:sldId id="331" r:id="rId20"/>
    <p:sldId id="292" r:id="rId21"/>
    <p:sldId id="324" r:id="rId22"/>
    <p:sldId id="322" r:id="rId23"/>
    <p:sldId id="325" r:id="rId24"/>
    <p:sldId id="307" r:id="rId25"/>
    <p:sldId id="308" r:id="rId26"/>
    <p:sldId id="309" r:id="rId27"/>
    <p:sldId id="310" r:id="rId28"/>
    <p:sldId id="311" r:id="rId29"/>
    <p:sldId id="314" r:id="rId30"/>
    <p:sldId id="315" r:id="rId31"/>
    <p:sldId id="316" r:id="rId32"/>
    <p:sldId id="318" r:id="rId33"/>
    <p:sldId id="317" r:id="rId34"/>
    <p:sldId id="319" r:id="rId35"/>
    <p:sldId id="330" r:id="rId36"/>
    <p:sldId id="326"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08000"/>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FAAA87-245D-405C-B9F0-6A647DF1F502}" v="15" dt="2024-02-05T20:07:45.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p:cViewPr varScale="1">
        <p:scale>
          <a:sx n="69" d="100"/>
          <a:sy n="69" d="100"/>
        </p:scale>
        <p:origin x="139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 gibbons" userId="3dc7b8812e8ae6cd" providerId="LiveId" clId="{CAFAAA87-245D-405C-B9F0-6A647DF1F502}"/>
    <pc:docChg chg="modSld">
      <pc:chgData name="hugh gibbons" userId="3dc7b8812e8ae6cd" providerId="LiveId" clId="{CAFAAA87-245D-405C-B9F0-6A647DF1F502}" dt="2024-02-05T20:07:52.465" v="19" actId="20577"/>
      <pc:docMkLst>
        <pc:docMk/>
      </pc:docMkLst>
      <pc:sldChg chg="addSp delSp modSp">
        <pc:chgData name="hugh gibbons" userId="3dc7b8812e8ae6cd" providerId="LiveId" clId="{CAFAAA87-245D-405C-B9F0-6A647DF1F502}" dt="2024-02-05T20:05:48.057" v="3" actId="14100"/>
        <pc:sldMkLst>
          <pc:docMk/>
          <pc:sldMk cId="205357137" sldId="296"/>
        </pc:sldMkLst>
        <pc:picChg chg="add mod">
          <ac:chgData name="hugh gibbons" userId="3dc7b8812e8ae6cd" providerId="LiveId" clId="{CAFAAA87-245D-405C-B9F0-6A647DF1F502}" dt="2024-02-05T20:05:48.057" v="3" actId="14100"/>
          <ac:picMkLst>
            <pc:docMk/>
            <pc:sldMk cId="205357137" sldId="296"/>
            <ac:picMk id="2" creationId="{6EB0616B-3C77-F68C-C9E8-EA53EBDC5861}"/>
          </ac:picMkLst>
        </pc:picChg>
        <pc:picChg chg="del">
          <ac:chgData name="hugh gibbons" userId="3dc7b8812e8ae6cd" providerId="LiveId" clId="{CAFAAA87-245D-405C-B9F0-6A647DF1F502}" dt="2024-02-05T20:05:40.237" v="0" actId="478"/>
          <ac:picMkLst>
            <pc:docMk/>
            <pc:sldMk cId="205357137" sldId="296"/>
            <ac:picMk id="1026" creationId="{0840F2E7-2779-3398-C047-79AB6CFFA0EE}"/>
          </ac:picMkLst>
        </pc:picChg>
      </pc:sldChg>
      <pc:sldChg chg="addSp delSp modSp mod">
        <pc:chgData name="hugh gibbons" userId="3dc7b8812e8ae6cd" providerId="LiveId" clId="{CAFAAA87-245D-405C-B9F0-6A647DF1F502}" dt="2024-02-05T20:07:52.465" v="19" actId="20577"/>
        <pc:sldMkLst>
          <pc:docMk/>
          <pc:sldMk cId="2034819469" sldId="330"/>
        </pc:sldMkLst>
        <pc:spChg chg="mod">
          <ac:chgData name="hugh gibbons" userId="3dc7b8812e8ae6cd" providerId="LiveId" clId="{CAFAAA87-245D-405C-B9F0-6A647DF1F502}" dt="2024-02-05T20:07:52.465" v="19" actId="20577"/>
          <ac:spMkLst>
            <pc:docMk/>
            <pc:sldMk cId="2034819469" sldId="330"/>
            <ac:spMk id="8" creationId="{FF232CE6-BDE5-4BFC-A671-C2F45853C568}"/>
          </ac:spMkLst>
        </pc:spChg>
        <pc:picChg chg="add mod">
          <ac:chgData name="hugh gibbons" userId="3dc7b8812e8ae6cd" providerId="LiveId" clId="{CAFAAA87-245D-405C-B9F0-6A647DF1F502}" dt="2024-02-05T20:07:45.079" v="14" actId="14100"/>
          <ac:picMkLst>
            <pc:docMk/>
            <pc:sldMk cId="2034819469" sldId="330"/>
            <ac:picMk id="2" creationId="{96FD9B65-BA11-B90D-4896-435E8AEF7882}"/>
          </ac:picMkLst>
        </pc:picChg>
        <pc:picChg chg="del">
          <ac:chgData name="hugh gibbons" userId="3dc7b8812e8ae6cd" providerId="LiveId" clId="{CAFAAA87-245D-405C-B9F0-6A647DF1F502}" dt="2024-02-05T20:07:35.986" v="11" actId="478"/>
          <ac:picMkLst>
            <pc:docMk/>
            <pc:sldMk cId="2034819469" sldId="330"/>
            <ac:picMk id="4" creationId="{1AF7E06D-FEDE-6D0E-18C4-84AAC6889AA9}"/>
          </ac:picMkLst>
        </pc:picChg>
      </pc:sldChg>
      <pc:sldChg chg="addSp delSp modSp">
        <pc:chgData name="hugh gibbons" userId="3dc7b8812e8ae6cd" providerId="LiveId" clId="{CAFAAA87-245D-405C-B9F0-6A647DF1F502}" dt="2024-02-05T20:07:11.778" v="10" actId="1076"/>
        <pc:sldMkLst>
          <pc:docMk/>
          <pc:sldMk cId="1942589547" sldId="331"/>
        </pc:sldMkLst>
        <pc:picChg chg="add mod">
          <ac:chgData name="hugh gibbons" userId="3dc7b8812e8ae6cd" providerId="LiveId" clId="{CAFAAA87-245D-405C-B9F0-6A647DF1F502}" dt="2024-02-05T20:07:11.778" v="10" actId="1076"/>
          <ac:picMkLst>
            <pc:docMk/>
            <pc:sldMk cId="1942589547" sldId="331"/>
            <ac:picMk id="2" creationId="{D7BAB9BA-1F69-9850-499A-9193FBC77E0B}"/>
          </ac:picMkLst>
        </pc:picChg>
        <pc:picChg chg="del">
          <ac:chgData name="hugh gibbons" userId="3dc7b8812e8ae6cd" providerId="LiveId" clId="{CAFAAA87-245D-405C-B9F0-6A647DF1F502}" dt="2024-02-05T20:07:06.442" v="8" actId="478"/>
          <ac:picMkLst>
            <pc:docMk/>
            <pc:sldMk cId="1942589547" sldId="331"/>
            <ac:picMk id="4" creationId="{6FAF3BB0-BFDD-7B76-2E2F-CC6745CEC56A}"/>
          </ac:picMkLst>
        </pc:picChg>
      </pc:sldChg>
      <pc:sldChg chg="addSp delSp modSp">
        <pc:chgData name="hugh gibbons" userId="3dc7b8812e8ae6cd" providerId="LiveId" clId="{CAFAAA87-245D-405C-B9F0-6A647DF1F502}" dt="2024-02-05T20:06:09.933" v="7" actId="14100"/>
        <pc:sldMkLst>
          <pc:docMk/>
          <pc:sldMk cId="3513163247" sldId="332"/>
        </pc:sldMkLst>
        <pc:picChg chg="add mod">
          <ac:chgData name="hugh gibbons" userId="3dc7b8812e8ae6cd" providerId="LiveId" clId="{CAFAAA87-245D-405C-B9F0-6A647DF1F502}" dt="2024-02-05T20:06:09.933" v="7" actId="14100"/>
          <ac:picMkLst>
            <pc:docMk/>
            <pc:sldMk cId="3513163247" sldId="332"/>
            <ac:picMk id="2" creationId="{E5143AB1-675D-F4F8-D2AB-8A0164F6CD6E}"/>
          </ac:picMkLst>
        </pc:picChg>
        <pc:picChg chg="del">
          <ac:chgData name="hugh gibbons" userId="3dc7b8812e8ae6cd" providerId="LiveId" clId="{CAFAAA87-245D-405C-B9F0-6A647DF1F502}" dt="2024-02-05T20:06:03.387" v="4" actId="478"/>
          <ac:picMkLst>
            <pc:docMk/>
            <pc:sldMk cId="3513163247" sldId="332"/>
            <ac:picMk id="2050" creationId="{FEECAED0-9E5E-2BD0-76F9-5FF2F0F70A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997056-63CF-4663-B2BC-4E83B16FEE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dirty="0"/>
          </a:p>
        </p:txBody>
      </p:sp>
      <p:sp>
        <p:nvSpPr>
          <p:cNvPr id="3" name="Date Placeholder 2">
            <a:extLst>
              <a:ext uri="{FF2B5EF4-FFF2-40B4-BE49-F238E27FC236}">
                <a16:creationId xmlns:a16="http://schemas.microsoft.com/office/drawing/2014/main" id="{C666D7FC-F1D0-4665-8192-304299CEDE8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8E4239E-416C-4A60-9465-5F79D3B60813}" type="datetimeFigureOut">
              <a:rPr lang="en-US"/>
              <a:pPr>
                <a:defRPr/>
              </a:pPr>
              <a:t>2/5/2024</a:t>
            </a:fld>
            <a:endParaRPr lang="en-GB" dirty="0"/>
          </a:p>
        </p:txBody>
      </p:sp>
      <p:sp>
        <p:nvSpPr>
          <p:cNvPr id="4" name="Slide Image Placeholder 3">
            <a:extLst>
              <a:ext uri="{FF2B5EF4-FFF2-40B4-BE49-F238E27FC236}">
                <a16:creationId xmlns:a16="http://schemas.microsoft.com/office/drawing/2014/main" id="{2EA7F992-A39B-499D-836A-3FE2F3BE4AE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B921397F-F0BF-41DF-9989-69E4B9612B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7B1FE61-CA74-4B40-BE91-F37A7A9D6B1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dirty="0"/>
          </a:p>
        </p:txBody>
      </p:sp>
      <p:sp>
        <p:nvSpPr>
          <p:cNvPr id="7" name="Slide Number Placeholder 6">
            <a:extLst>
              <a:ext uri="{FF2B5EF4-FFF2-40B4-BE49-F238E27FC236}">
                <a16:creationId xmlns:a16="http://schemas.microsoft.com/office/drawing/2014/main" id="{F467E438-632D-49A4-B427-12752E71B8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E77975A-1050-41EF-A92E-4EE53B48F1F0}"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9675E5-070E-4BA7-8278-A788A95009CF}"/>
              </a:ext>
            </a:extLst>
          </p:cNvPr>
          <p:cNvSpPr>
            <a:spLocks noGrp="1"/>
          </p:cNvSpPr>
          <p:nvPr>
            <p:ph type="dt" sz="half" idx="10"/>
          </p:nvPr>
        </p:nvSpPr>
        <p:spPr/>
        <p:txBody>
          <a:bodyPr/>
          <a:lstStyle>
            <a:lvl1pPr>
              <a:defRPr/>
            </a:lvl1pPr>
          </a:lstStyle>
          <a:p>
            <a:pPr>
              <a:defRPr/>
            </a:pPr>
            <a:fld id="{4B849A91-9222-4B4D-8A97-DA4EB59A4657}"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09FC5A3A-DFC8-47F6-93F6-6985159831CF}"/>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C3BCAC82-2C03-4FA3-B1CE-27439C424D6C}"/>
              </a:ext>
            </a:extLst>
          </p:cNvPr>
          <p:cNvSpPr>
            <a:spLocks noGrp="1"/>
          </p:cNvSpPr>
          <p:nvPr>
            <p:ph type="sldNum" sz="quarter" idx="12"/>
          </p:nvPr>
        </p:nvSpPr>
        <p:spPr/>
        <p:txBody>
          <a:bodyPr/>
          <a:lstStyle>
            <a:lvl1pPr>
              <a:defRPr/>
            </a:lvl1pPr>
          </a:lstStyle>
          <a:p>
            <a:pPr>
              <a:defRPr/>
            </a:pPr>
            <a:fld id="{D860EC30-3FEB-42C3-BF3D-8499FF8C159F}" type="slidenum">
              <a:rPr lang="en-GB" altLang="en-US"/>
              <a:pPr>
                <a:defRPr/>
              </a:pPr>
              <a:t>‹#›</a:t>
            </a:fld>
            <a:endParaRPr lang="en-GB" altLang="en-US" dirty="0"/>
          </a:p>
        </p:txBody>
      </p:sp>
    </p:spTree>
    <p:extLst>
      <p:ext uri="{BB962C8B-B14F-4D97-AF65-F5344CB8AC3E}">
        <p14:creationId xmlns:p14="http://schemas.microsoft.com/office/powerpoint/2010/main" val="158994250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BF54E-3AB6-4F40-83CD-0702B4C6A84D}"/>
              </a:ext>
            </a:extLst>
          </p:cNvPr>
          <p:cNvSpPr>
            <a:spLocks noGrp="1"/>
          </p:cNvSpPr>
          <p:nvPr>
            <p:ph type="dt" sz="half" idx="10"/>
          </p:nvPr>
        </p:nvSpPr>
        <p:spPr/>
        <p:txBody>
          <a:bodyPr/>
          <a:lstStyle>
            <a:lvl1pPr>
              <a:defRPr/>
            </a:lvl1pPr>
          </a:lstStyle>
          <a:p>
            <a:pPr>
              <a:defRPr/>
            </a:pPr>
            <a:fld id="{9B438B46-2B1D-48E0-842F-190742949F9B}"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E092BF43-46A9-4C34-AAD3-BDFB74533C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69D6786A-C532-4F48-A819-EBB081971E36}"/>
              </a:ext>
            </a:extLst>
          </p:cNvPr>
          <p:cNvSpPr>
            <a:spLocks noGrp="1"/>
          </p:cNvSpPr>
          <p:nvPr>
            <p:ph type="sldNum" sz="quarter" idx="12"/>
          </p:nvPr>
        </p:nvSpPr>
        <p:spPr/>
        <p:txBody>
          <a:bodyPr/>
          <a:lstStyle>
            <a:lvl1pPr>
              <a:defRPr/>
            </a:lvl1pPr>
          </a:lstStyle>
          <a:p>
            <a:pPr>
              <a:defRPr/>
            </a:pPr>
            <a:fld id="{557A1636-AC3E-4162-9862-E11B4677CE0F}" type="slidenum">
              <a:rPr lang="en-GB" altLang="en-US"/>
              <a:pPr>
                <a:defRPr/>
              </a:pPr>
              <a:t>‹#›</a:t>
            </a:fld>
            <a:endParaRPr lang="en-GB" altLang="en-US" dirty="0"/>
          </a:p>
        </p:txBody>
      </p:sp>
    </p:spTree>
    <p:extLst>
      <p:ext uri="{BB962C8B-B14F-4D97-AF65-F5344CB8AC3E}">
        <p14:creationId xmlns:p14="http://schemas.microsoft.com/office/powerpoint/2010/main" val="32680003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C46623-E7A8-4C73-AC3C-280310B9DD85}"/>
              </a:ext>
            </a:extLst>
          </p:cNvPr>
          <p:cNvSpPr>
            <a:spLocks noGrp="1"/>
          </p:cNvSpPr>
          <p:nvPr>
            <p:ph type="dt" sz="half" idx="10"/>
          </p:nvPr>
        </p:nvSpPr>
        <p:spPr/>
        <p:txBody>
          <a:bodyPr/>
          <a:lstStyle>
            <a:lvl1pPr>
              <a:defRPr/>
            </a:lvl1pPr>
          </a:lstStyle>
          <a:p>
            <a:pPr>
              <a:defRPr/>
            </a:pPr>
            <a:fld id="{899CACA5-BD4C-4470-AA96-F1AF7AAB34AF}"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A0543B11-09F4-47C7-89B9-7BC57643311A}"/>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D65EAD4F-8E4C-4220-AFD8-A1481DAF4072}"/>
              </a:ext>
            </a:extLst>
          </p:cNvPr>
          <p:cNvSpPr>
            <a:spLocks noGrp="1"/>
          </p:cNvSpPr>
          <p:nvPr>
            <p:ph type="sldNum" sz="quarter" idx="12"/>
          </p:nvPr>
        </p:nvSpPr>
        <p:spPr/>
        <p:txBody>
          <a:bodyPr/>
          <a:lstStyle>
            <a:lvl1pPr>
              <a:defRPr/>
            </a:lvl1pPr>
          </a:lstStyle>
          <a:p>
            <a:pPr>
              <a:defRPr/>
            </a:pPr>
            <a:fld id="{98C6FA3F-9E27-4697-8F97-4548A03A361B}" type="slidenum">
              <a:rPr lang="en-GB" altLang="en-US"/>
              <a:pPr>
                <a:defRPr/>
              </a:pPr>
              <a:t>‹#›</a:t>
            </a:fld>
            <a:endParaRPr lang="en-GB" altLang="en-US" dirty="0"/>
          </a:p>
        </p:txBody>
      </p:sp>
    </p:spTree>
    <p:extLst>
      <p:ext uri="{BB962C8B-B14F-4D97-AF65-F5344CB8AC3E}">
        <p14:creationId xmlns:p14="http://schemas.microsoft.com/office/powerpoint/2010/main" val="52478195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6A5983-960C-4181-9527-87B645736DFD}"/>
              </a:ext>
            </a:extLst>
          </p:cNvPr>
          <p:cNvSpPr>
            <a:spLocks noGrp="1"/>
          </p:cNvSpPr>
          <p:nvPr>
            <p:ph type="dt" sz="half" idx="10"/>
          </p:nvPr>
        </p:nvSpPr>
        <p:spPr/>
        <p:txBody>
          <a:bodyPr/>
          <a:lstStyle>
            <a:lvl1pPr>
              <a:defRPr/>
            </a:lvl1pPr>
          </a:lstStyle>
          <a:p>
            <a:pPr>
              <a:defRPr/>
            </a:pPr>
            <a:fld id="{BD7708C2-A86B-4733-80FF-F73DE4C4E94E}"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E3F3B335-31FE-41EB-905E-BAC2DC1A4D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6DEF8F08-2181-40A2-9296-CF1BA82D552A}"/>
              </a:ext>
            </a:extLst>
          </p:cNvPr>
          <p:cNvSpPr>
            <a:spLocks noGrp="1"/>
          </p:cNvSpPr>
          <p:nvPr>
            <p:ph type="sldNum" sz="quarter" idx="12"/>
          </p:nvPr>
        </p:nvSpPr>
        <p:spPr/>
        <p:txBody>
          <a:bodyPr/>
          <a:lstStyle>
            <a:lvl1pPr>
              <a:defRPr/>
            </a:lvl1pPr>
          </a:lstStyle>
          <a:p>
            <a:pPr>
              <a:defRPr/>
            </a:pPr>
            <a:fld id="{82C046F3-1292-4187-B56B-6EEBE627A861}" type="slidenum">
              <a:rPr lang="en-GB" altLang="en-US"/>
              <a:pPr>
                <a:defRPr/>
              </a:pPr>
              <a:t>‹#›</a:t>
            </a:fld>
            <a:endParaRPr lang="en-GB" altLang="en-US" dirty="0"/>
          </a:p>
        </p:txBody>
      </p:sp>
    </p:spTree>
    <p:extLst>
      <p:ext uri="{BB962C8B-B14F-4D97-AF65-F5344CB8AC3E}">
        <p14:creationId xmlns:p14="http://schemas.microsoft.com/office/powerpoint/2010/main" val="37191250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85EB03-93C7-49E5-8486-FAB862D968AD}"/>
              </a:ext>
            </a:extLst>
          </p:cNvPr>
          <p:cNvSpPr>
            <a:spLocks noGrp="1"/>
          </p:cNvSpPr>
          <p:nvPr>
            <p:ph type="dt" sz="half" idx="10"/>
          </p:nvPr>
        </p:nvSpPr>
        <p:spPr/>
        <p:txBody>
          <a:bodyPr/>
          <a:lstStyle>
            <a:lvl1pPr>
              <a:defRPr/>
            </a:lvl1pPr>
          </a:lstStyle>
          <a:p>
            <a:pPr>
              <a:defRPr/>
            </a:pPr>
            <a:fld id="{25EDC046-9C0E-465B-B1F2-10ED5A3FDB2F}"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2236198F-2DB5-48C2-B575-9D687C6ED6C8}"/>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EADD244D-C3E1-493C-B046-07C76C1D829A}"/>
              </a:ext>
            </a:extLst>
          </p:cNvPr>
          <p:cNvSpPr>
            <a:spLocks noGrp="1"/>
          </p:cNvSpPr>
          <p:nvPr>
            <p:ph type="sldNum" sz="quarter" idx="12"/>
          </p:nvPr>
        </p:nvSpPr>
        <p:spPr/>
        <p:txBody>
          <a:bodyPr/>
          <a:lstStyle>
            <a:lvl1pPr>
              <a:defRPr/>
            </a:lvl1pPr>
          </a:lstStyle>
          <a:p>
            <a:pPr>
              <a:defRPr/>
            </a:pPr>
            <a:fld id="{BC5A187B-85BF-41FB-ACDC-A6AFC0D87747}" type="slidenum">
              <a:rPr lang="en-GB" altLang="en-US"/>
              <a:pPr>
                <a:defRPr/>
              </a:pPr>
              <a:t>‹#›</a:t>
            </a:fld>
            <a:endParaRPr lang="en-GB" altLang="en-US" dirty="0"/>
          </a:p>
        </p:txBody>
      </p:sp>
    </p:spTree>
    <p:extLst>
      <p:ext uri="{BB962C8B-B14F-4D97-AF65-F5344CB8AC3E}">
        <p14:creationId xmlns:p14="http://schemas.microsoft.com/office/powerpoint/2010/main" val="222393579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02F895D-C238-4ED1-A04C-418DF54AC3D6}"/>
              </a:ext>
            </a:extLst>
          </p:cNvPr>
          <p:cNvSpPr>
            <a:spLocks noGrp="1"/>
          </p:cNvSpPr>
          <p:nvPr>
            <p:ph type="dt" sz="half" idx="10"/>
          </p:nvPr>
        </p:nvSpPr>
        <p:spPr/>
        <p:txBody>
          <a:bodyPr/>
          <a:lstStyle>
            <a:lvl1pPr>
              <a:defRPr/>
            </a:lvl1pPr>
          </a:lstStyle>
          <a:p>
            <a:pPr>
              <a:defRPr/>
            </a:pPr>
            <a:fld id="{7AFEC2B1-9AE8-4DFC-BB9D-B0ED58A5E87A}" type="datetimeFigureOut">
              <a:rPr lang="en-US"/>
              <a:pPr>
                <a:defRPr/>
              </a:pPr>
              <a:t>2/5/2024</a:t>
            </a:fld>
            <a:endParaRPr lang="en-GB" dirty="0"/>
          </a:p>
        </p:txBody>
      </p:sp>
      <p:sp>
        <p:nvSpPr>
          <p:cNvPr id="6" name="Footer Placeholder 4">
            <a:extLst>
              <a:ext uri="{FF2B5EF4-FFF2-40B4-BE49-F238E27FC236}">
                <a16:creationId xmlns:a16="http://schemas.microsoft.com/office/drawing/2014/main" id="{8541C379-FFA0-484D-A273-096A181C1280}"/>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8C14CFC5-EA2E-447B-B535-43C39A588907}"/>
              </a:ext>
            </a:extLst>
          </p:cNvPr>
          <p:cNvSpPr>
            <a:spLocks noGrp="1"/>
          </p:cNvSpPr>
          <p:nvPr>
            <p:ph type="sldNum" sz="quarter" idx="12"/>
          </p:nvPr>
        </p:nvSpPr>
        <p:spPr/>
        <p:txBody>
          <a:bodyPr/>
          <a:lstStyle>
            <a:lvl1pPr>
              <a:defRPr/>
            </a:lvl1pPr>
          </a:lstStyle>
          <a:p>
            <a:pPr>
              <a:defRPr/>
            </a:pPr>
            <a:fld id="{252DCE27-70FF-4654-B45F-4C0F56C3AF6A}" type="slidenum">
              <a:rPr lang="en-GB" altLang="en-US"/>
              <a:pPr>
                <a:defRPr/>
              </a:pPr>
              <a:t>‹#›</a:t>
            </a:fld>
            <a:endParaRPr lang="en-GB" altLang="en-US" dirty="0"/>
          </a:p>
        </p:txBody>
      </p:sp>
    </p:spTree>
    <p:extLst>
      <p:ext uri="{BB962C8B-B14F-4D97-AF65-F5344CB8AC3E}">
        <p14:creationId xmlns:p14="http://schemas.microsoft.com/office/powerpoint/2010/main" val="19099016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DC39E32-0EDC-4751-BA06-5A4610F1047A}"/>
              </a:ext>
            </a:extLst>
          </p:cNvPr>
          <p:cNvSpPr>
            <a:spLocks noGrp="1"/>
          </p:cNvSpPr>
          <p:nvPr>
            <p:ph type="dt" sz="half" idx="10"/>
          </p:nvPr>
        </p:nvSpPr>
        <p:spPr/>
        <p:txBody>
          <a:bodyPr/>
          <a:lstStyle>
            <a:lvl1pPr>
              <a:defRPr/>
            </a:lvl1pPr>
          </a:lstStyle>
          <a:p>
            <a:pPr>
              <a:defRPr/>
            </a:pPr>
            <a:fld id="{8FA46702-118C-4D09-B91F-95D3DF5C57BC}" type="datetimeFigureOut">
              <a:rPr lang="en-US"/>
              <a:pPr>
                <a:defRPr/>
              </a:pPr>
              <a:t>2/5/2024</a:t>
            </a:fld>
            <a:endParaRPr lang="en-GB" dirty="0"/>
          </a:p>
        </p:txBody>
      </p:sp>
      <p:sp>
        <p:nvSpPr>
          <p:cNvPr id="8" name="Footer Placeholder 4">
            <a:extLst>
              <a:ext uri="{FF2B5EF4-FFF2-40B4-BE49-F238E27FC236}">
                <a16:creationId xmlns:a16="http://schemas.microsoft.com/office/drawing/2014/main" id="{91BEDA59-B45C-446F-942D-E67D8B74B140}"/>
              </a:ext>
            </a:extLst>
          </p:cNvPr>
          <p:cNvSpPr>
            <a:spLocks noGrp="1"/>
          </p:cNvSpPr>
          <p:nvPr>
            <p:ph type="ftr" sz="quarter" idx="11"/>
          </p:nvPr>
        </p:nvSpPr>
        <p:spPr/>
        <p:txBody>
          <a:bodyPr/>
          <a:lstStyle>
            <a:lvl1pPr>
              <a:defRPr/>
            </a:lvl1pPr>
          </a:lstStyle>
          <a:p>
            <a:pPr>
              <a:defRPr/>
            </a:pPr>
            <a:endParaRPr lang="en-GB" dirty="0"/>
          </a:p>
        </p:txBody>
      </p:sp>
      <p:sp>
        <p:nvSpPr>
          <p:cNvPr id="9" name="Slide Number Placeholder 5">
            <a:extLst>
              <a:ext uri="{FF2B5EF4-FFF2-40B4-BE49-F238E27FC236}">
                <a16:creationId xmlns:a16="http://schemas.microsoft.com/office/drawing/2014/main" id="{3E1D80C4-83E4-48C6-98CF-223C73B5456F}"/>
              </a:ext>
            </a:extLst>
          </p:cNvPr>
          <p:cNvSpPr>
            <a:spLocks noGrp="1"/>
          </p:cNvSpPr>
          <p:nvPr>
            <p:ph type="sldNum" sz="quarter" idx="12"/>
          </p:nvPr>
        </p:nvSpPr>
        <p:spPr/>
        <p:txBody>
          <a:bodyPr/>
          <a:lstStyle>
            <a:lvl1pPr>
              <a:defRPr/>
            </a:lvl1pPr>
          </a:lstStyle>
          <a:p>
            <a:pPr>
              <a:defRPr/>
            </a:pPr>
            <a:fld id="{FDBAF36F-0837-4BA2-AB21-A83ED57C84AB}" type="slidenum">
              <a:rPr lang="en-GB" altLang="en-US"/>
              <a:pPr>
                <a:defRPr/>
              </a:pPr>
              <a:t>‹#›</a:t>
            </a:fld>
            <a:endParaRPr lang="en-GB" altLang="en-US" dirty="0"/>
          </a:p>
        </p:txBody>
      </p:sp>
    </p:spTree>
    <p:extLst>
      <p:ext uri="{BB962C8B-B14F-4D97-AF65-F5344CB8AC3E}">
        <p14:creationId xmlns:p14="http://schemas.microsoft.com/office/powerpoint/2010/main" val="216731448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3518B19-C829-4EE4-B22A-10FB81FD8B08}"/>
              </a:ext>
            </a:extLst>
          </p:cNvPr>
          <p:cNvSpPr>
            <a:spLocks noGrp="1"/>
          </p:cNvSpPr>
          <p:nvPr>
            <p:ph type="dt" sz="half" idx="10"/>
          </p:nvPr>
        </p:nvSpPr>
        <p:spPr/>
        <p:txBody>
          <a:bodyPr/>
          <a:lstStyle>
            <a:lvl1pPr>
              <a:defRPr/>
            </a:lvl1pPr>
          </a:lstStyle>
          <a:p>
            <a:pPr>
              <a:defRPr/>
            </a:pPr>
            <a:fld id="{2F83223D-103E-468E-A227-B50E41241F31}" type="datetimeFigureOut">
              <a:rPr lang="en-US"/>
              <a:pPr>
                <a:defRPr/>
              </a:pPr>
              <a:t>2/5/2024</a:t>
            </a:fld>
            <a:endParaRPr lang="en-GB" dirty="0"/>
          </a:p>
        </p:txBody>
      </p:sp>
      <p:sp>
        <p:nvSpPr>
          <p:cNvPr id="4" name="Footer Placeholder 4">
            <a:extLst>
              <a:ext uri="{FF2B5EF4-FFF2-40B4-BE49-F238E27FC236}">
                <a16:creationId xmlns:a16="http://schemas.microsoft.com/office/drawing/2014/main" id="{2F518D53-C044-417B-BBCD-03FF7808E685}"/>
              </a:ext>
            </a:extLst>
          </p:cNvPr>
          <p:cNvSpPr>
            <a:spLocks noGrp="1"/>
          </p:cNvSpPr>
          <p:nvPr>
            <p:ph type="ftr" sz="quarter" idx="11"/>
          </p:nvPr>
        </p:nvSpPr>
        <p:spPr/>
        <p:txBody>
          <a:bodyPr/>
          <a:lstStyle>
            <a:lvl1pPr>
              <a:defRPr/>
            </a:lvl1pPr>
          </a:lstStyle>
          <a:p>
            <a:pPr>
              <a:defRPr/>
            </a:pPr>
            <a:endParaRPr lang="en-GB" dirty="0"/>
          </a:p>
        </p:txBody>
      </p:sp>
      <p:sp>
        <p:nvSpPr>
          <p:cNvPr id="5" name="Slide Number Placeholder 5">
            <a:extLst>
              <a:ext uri="{FF2B5EF4-FFF2-40B4-BE49-F238E27FC236}">
                <a16:creationId xmlns:a16="http://schemas.microsoft.com/office/drawing/2014/main" id="{80330CAC-41C0-48CE-89F2-B8516251D8E6}"/>
              </a:ext>
            </a:extLst>
          </p:cNvPr>
          <p:cNvSpPr>
            <a:spLocks noGrp="1"/>
          </p:cNvSpPr>
          <p:nvPr>
            <p:ph type="sldNum" sz="quarter" idx="12"/>
          </p:nvPr>
        </p:nvSpPr>
        <p:spPr/>
        <p:txBody>
          <a:bodyPr/>
          <a:lstStyle>
            <a:lvl1pPr>
              <a:defRPr/>
            </a:lvl1pPr>
          </a:lstStyle>
          <a:p>
            <a:pPr>
              <a:defRPr/>
            </a:pPr>
            <a:fld id="{6AF52F2A-2606-4EE9-B366-15DB341B961A}" type="slidenum">
              <a:rPr lang="en-GB" altLang="en-US"/>
              <a:pPr>
                <a:defRPr/>
              </a:pPr>
              <a:t>‹#›</a:t>
            </a:fld>
            <a:endParaRPr lang="en-GB" altLang="en-US" dirty="0"/>
          </a:p>
        </p:txBody>
      </p:sp>
    </p:spTree>
    <p:extLst>
      <p:ext uri="{BB962C8B-B14F-4D97-AF65-F5344CB8AC3E}">
        <p14:creationId xmlns:p14="http://schemas.microsoft.com/office/powerpoint/2010/main" val="230756292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56919D-16A0-42E4-AE88-3C495BCE0EA5}"/>
              </a:ext>
            </a:extLst>
          </p:cNvPr>
          <p:cNvSpPr>
            <a:spLocks noGrp="1"/>
          </p:cNvSpPr>
          <p:nvPr>
            <p:ph type="dt" sz="half" idx="10"/>
          </p:nvPr>
        </p:nvSpPr>
        <p:spPr/>
        <p:txBody>
          <a:bodyPr/>
          <a:lstStyle>
            <a:lvl1pPr>
              <a:defRPr/>
            </a:lvl1pPr>
          </a:lstStyle>
          <a:p>
            <a:pPr>
              <a:defRPr/>
            </a:pPr>
            <a:fld id="{70AC96E0-2115-44A7-80DB-D30A57A2C708}" type="datetimeFigureOut">
              <a:rPr lang="en-US"/>
              <a:pPr>
                <a:defRPr/>
              </a:pPr>
              <a:t>2/5/2024</a:t>
            </a:fld>
            <a:endParaRPr lang="en-GB" dirty="0"/>
          </a:p>
        </p:txBody>
      </p:sp>
      <p:sp>
        <p:nvSpPr>
          <p:cNvPr id="3" name="Footer Placeholder 4">
            <a:extLst>
              <a:ext uri="{FF2B5EF4-FFF2-40B4-BE49-F238E27FC236}">
                <a16:creationId xmlns:a16="http://schemas.microsoft.com/office/drawing/2014/main" id="{62760956-0EBE-4E28-89CA-4F4940220B94}"/>
              </a:ext>
            </a:extLst>
          </p:cNvPr>
          <p:cNvSpPr>
            <a:spLocks noGrp="1"/>
          </p:cNvSpPr>
          <p:nvPr>
            <p:ph type="ftr" sz="quarter" idx="11"/>
          </p:nvPr>
        </p:nvSpPr>
        <p:spPr/>
        <p:txBody>
          <a:bodyPr/>
          <a:lstStyle>
            <a:lvl1pPr>
              <a:defRPr/>
            </a:lvl1pPr>
          </a:lstStyle>
          <a:p>
            <a:pPr>
              <a:defRPr/>
            </a:pPr>
            <a:endParaRPr lang="en-GB" dirty="0"/>
          </a:p>
        </p:txBody>
      </p:sp>
      <p:sp>
        <p:nvSpPr>
          <p:cNvPr id="4" name="Slide Number Placeholder 5">
            <a:extLst>
              <a:ext uri="{FF2B5EF4-FFF2-40B4-BE49-F238E27FC236}">
                <a16:creationId xmlns:a16="http://schemas.microsoft.com/office/drawing/2014/main" id="{EE171B10-0ED6-48D4-8F74-1EF525F2198A}"/>
              </a:ext>
            </a:extLst>
          </p:cNvPr>
          <p:cNvSpPr>
            <a:spLocks noGrp="1"/>
          </p:cNvSpPr>
          <p:nvPr>
            <p:ph type="sldNum" sz="quarter" idx="12"/>
          </p:nvPr>
        </p:nvSpPr>
        <p:spPr/>
        <p:txBody>
          <a:bodyPr/>
          <a:lstStyle>
            <a:lvl1pPr>
              <a:defRPr/>
            </a:lvl1pPr>
          </a:lstStyle>
          <a:p>
            <a:pPr>
              <a:defRPr/>
            </a:pPr>
            <a:fld id="{7EBDCCEF-7D21-4DE7-ACAF-A20CE9516A02}" type="slidenum">
              <a:rPr lang="en-GB" altLang="en-US"/>
              <a:pPr>
                <a:defRPr/>
              </a:pPr>
              <a:t>‹#›</a:t>
            </a:fld>
            <a:endParaRPr lang="en-GB" altLang="en-US" dirty="0"/>
          </a:p>
        </p:txBody>
      </p:sp>
    </p:spTree>
    <p:extLst>
      <p:ext uri="{BB962C8B-B14F-4D97-AF65-F5344CB8AC3E}">
        <p14:creationId xmlns:p14="http://schemas.microsoft.com/office/powerpoint/2010/main" val="38992175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989FB9-DDD3-4BAD-A04A-96A87CDD628C}"/>
              </a:ext>
            </a:extLst>
          </p:cNvPr>
          <p:cNvSpPr>
            <a:spLocks noGrp="1"/>
          </p:cNvSpPr>
          <p:nvPr>
            <p:ph type="dt" sz="half" idx="10"/>
          </p:nvPr>
        </p:nvSpPr>
        <p:spPr/>
        <p:txBody>
          <a:bodyPr/>
          <a:lstStyle>
            <a:lvl1pPr>
              <a:defRPr/>
            </a:lvl1pPr>
          </a:lstStyle>
          <a:p>
            <a:pPr>
              <a:defRPr/>
            </a:pPr>
            <a:fld id="{A2B1D00E-3980-462E-AC40-6A631896B169}" type="datetimeFigureOut">
              <a:rPr lang="en-US"/>
              <a:pPr>
                <a:defRPr/>
              </a:pPr>
              <a:t>2/5/2024</a:t>
            </a:fld>
            <a:endParaRPr lang="en-GB" dirty="0"/>
          </a:p>
        </p:txBody>
      </p:sp>
      <p:sp>
        <p:nvSpPr>
          <p:cNvPr id="6" name="Footer Placeholder 4">
            <a:extLst>
              <a:ext uri="{FF2B5EF4-FFF2-40B4-BE49-F238E27FC236}">
                <a16:creationId xmlns:a16="http://schemas.microsoft.com/office/drawing/2014/main" id="{84612473-3E41-40AB-AD13-BBBDE71D4A7C}"/>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18153D7F-43D3-481B-8103-130FBBDA3BDB}"/>
              </a:ext>
            </a:extLst>
          </p:cNvPr>
          <p:cNvSpPr>
            <a:spLocks noGrp="1"/>
          </p:cNvSpPr>
          <p:nvPr>
            <p:ph type="sldNum" sz="quarter" idx="12"/>
          </p:nvPr>
        </p:nvSpPr>
        <p:spPr/>
        <p:txBody>
          <a:bodyPr/>
          <a:lstStyle>
            <a:lvl1pPr>
              <a:defRPr/>
            </a:lvl1pPr>
          </a:lstStyle>
          <a:p>
            <a:pPr>
              <a:defRPr/>
            </a:pPr>
            <a:fld id="{013227CE-213B-47A2-AA93-E0997C58FA7E}" type="slidenum">
              <a:rPr lang="en-GB" altLang="en-US"/>
              <a:pPr>
                <a:defRPr/>
              </a:pPr>
              <a:t>‹#›</a:t>
            </a:fld>
            <a:endParaRPr lang="en-GB" altLang="en-US" dirty="0"/>
          </a:p>
        </p:txBody>
      </p:sp>
    </p:spTree>
    <p:extLst>
      <p:ext uri="{BB962C8B-B14F-4D97-AF65-F5344CB8AC3E}">
        <p14:creationId xmlns:p14="http://schemas.microsoft.com/office/powerpoint/2010/main" val="212201704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D7D627-3292-4DA9-A391-5764F3E2AC3B}"/>
              </a:ext>
            </a:extLst>
          </p:cNvPr>
          <p:cNvSpPr>
            <a:spLocks noGrp="1"/>
          </p:cNvSpPr>
          <p:nvPr>
            <p:ph type="dt" sz="half" idx="10"/>
          </p:nvPr>
        </p:nvSpPr>
        <p:spPr/>
        <p:txBody>
          <a:bodyPr/>
          <a:lstStyle>
            <a:lvl1pPr>
              <a:defRPr/>
            </a:lvl1pPr>
          </a:lstStyle>
          <a:p>
            <a:pPr>
              <a:defRPr/>
            </a:pPr>
            <a:fld id="{71F1244B-775C-4DB6-936F-871DE263241A}" type="datetimeFigureOut">
              <a:rPr lang="en-US"/>
              <a:pPr>
                <a:defRPr/>
              </a:pPr>
              <a:t>2/5/2024</a:t>
            </a:fld>
            <a:endParaRPr lang="en-GB" dirty="0"/>
          </a:p>
        </p:txBody>
      </p:sp>
      <p:sp>
        <p:nvSpPr>
          <p:cNvPr id="6" name="Footer Placeholder 4">
            <a:extLst>
              <a:ext uri="{FF2B5EF4-FFF2-40B4-BE49-F238E27FC236}">
                <a16:creationId xmlns:a16="http://schemas.microsoft.com/office/drawing/2014/main" id="{635108E7-EAB1-4BAD-8987-D045C071631A}"/>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19A56926-4D43-4E9B-A753-C21635C0DC65}"/>
              </a:ext>
            </a:extLst>
          </p:cNvPr>
          <p:cNvSpPr>
            <a:spLocks noGrp="1"/>
          </p:cNvSpPr>
          <p:nvPr>
            <p:ph type="sldNum" sz="quarter" idx="12"/>
          </p:nvPr>
        </p:nvSpPr>
        <p:spPr/>
        <p:txBody>
          <a:bodyPr/>
          <a:lstStyle>
            <a:lvl1pPr>
              <a:defRPr/>
            </a:lvl1pPr>
          </a:lstStyle>
          <a:p>
            <a:pPr>
              <a:defRPr/>
            </a:pPr>
            <a:fld id="{59B0AA72-F7C8-43AC-AAD2-ECC976785761}" type="slidenum">
              <a:rPr lang="en-GB" altLang="en-US"/>
              <a:pPr>
                <a:defRPr/>
              </a:pPr>
              <a:t>‹#›</a:t>
            </a:fld>
            <a:endParaRPr lang="en-GB" altLang="en-US" dirty="0"/>
          </a:p>
        </p:txBody>
      </p:sp>
    </p:spTree>
    <p:extLst>
      <p:ext uri="{BB962C8B-B14F-4D97-AF65-F5344CB8AC3E}">
        <p14:creationId xmlns:p14="http://schemas.microsoft.com/office/powerpoint/2010/main" val="276794880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F36BF09-33F2-4F0F-85B4-0BC73C603BD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EEDB3E9-D33B-4F94-886C-D36AF875AA3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1EECC97-D8B6-4A2A-8E2A-433A5D5EAF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045DB8B-9302-4FCE-8DFD-6495CB7C305C}" type="datetimeFigureOut">
              <a:rPr lang="en-US"/>
              <a:pPr>
                <a:defRPr/>
              </a:pPr>
              <a:t>2/5/2024</a:t>
            </a:fld>
            <a:endParaRPr lang="en-GB" dirty="0"/>
          </a:p>
        </p:txBody>
      </p:sp>
      <p:sp>
        <p:nvSpPr>
          <p:cNvPr id="5" name="Footer Placeholder 4">
            <a:extLst>
              <a:ext uri="{FF2B5EF4-FFF2-40B4-BE49-F238E27FC236}">
                <a16:creationId xmlns:a16="http://schemas.microsoft.com/office/drawing/2014/main" id="{B1AD71A5-C91E-40B9-AB46-A7E02EB0CF2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a:extLst>
              <a:ext uri="{FF2B5EF4-FFF2-40B4-BE49-F238E27FC236}">
                <a16:creationId xmlns:a16="http://schemas.microsoft.com/office/drawing/2014/main" id="{7FE413A2-66CB-4765-8D10-CF84EC153C1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9FF400E-B257-4355-9BD5-95F73D62E66A}"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6.GIF"/><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9.gi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8.png"/><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8.png"/><Relationship Id="rId4"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1.gif"/><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8.png"/><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1200329"/>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The two slideshows</a:t>
            </a:r>
          </a:p>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for use by school staff </a:t>
            </a:r>
          </a:p>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and others</a:t>
            </a: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15" y="4891846"/>
            <a:ext cx="3509802" cy="1032294"/>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1983CA08-5DB9-4E13-B1BA-C76CB4003C2C}"/>
              </a:ext>
            </a:extLst>
          </p:cNvPr>
          <p:cNvPicPr>
            <a:picLocks noChangeAspect="1"/>
          </p:cNvPicPr>
          <p:nvPr/>
        </p:nvPicPr>
        <p:blipFill>
          <a:blip r:embed="rId6"/>
          <a:stretch>
            <a:fillRect/>
          </a:stretch>
        </p:blipFill>
        <p:spPr>
          <a:xfrm>
            <a:off x="781032" y="3554235"/>
            <a:ext cx="3508439" cy="994165"/>
          </a:xfrm>
          <a:prstGeom prst="rect">
            <a:avLst/>
          </a:prstGeom>
        </p:spPr>
      </p:pic>
      <p:pic>
        <p:nvPicPr>
          <p:cNvPr id="2" name="Picture 2">
            <a:extLst>
              <a:ext uri="{FF2B5EF4-FFF2-40B4-BE49-F238E27FC236}">
                <a16:creationId xmlns:a16="http://schemas.microsoft.com/office/drawing/2014/main" id="{6EB0616B-3C77-F68C-C9E8-EA53EBDC58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439389"/>
            <a:ext cx="2376264" cy="23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7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4643438" y="214313"/>
            <a:ext cx="4071937"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4714875" y="428625"/>
            <a:ext cx="3929063"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Let’s start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by listening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for the voices of those suffering poverty around the world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coming to us from the </a:t>
            </a: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East, West,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South and North.</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Now let’s tell them why they can count on us to be of help. </a:t>
            </a:r>
          </a:p>
          <a:p>
            <a:pPr algn="ctr" eaLnBrk="1" hangingPunct="1">
              <a:spcBef>
                <a:spcPct val="0"/>
              </a:spcBef>
              <a:buFontTx/>
              <a:buNone/>
            </a:pPr>
            <a:endParaRPr lang="en-GB" altLang="en-US" sz="1800" dirty="0"/>
          </a:p>
        </p:txBody>
      </p:sp>
      <p:pic>
        <p:nvPicPr>
          <p:cNvPr id="7" name="Picture 5" descr="C:\Users\Hugh\AppData\Local\Microsoft\Windows\Temporary Internet Files\Content.IE5\T963K2WL\MP900430507[1].jpg">
            <a:extLst>
              <a:ext uri="{FF2B5EF4-FFF2-40B4-BE49-F238E27FC236}">
                <a16:creationId xmlns:a16="http://schemas.microsoft.com/office/drawing/2014/main" id="{0C205C54-5910-4003-BEED-C99B91E87EA3}"/>
              </a:ext>
            </a:extLst>
          </p:cNvPr>
          <p:cNvPicPr>
            <a:picLocks noChangeAspect="1" noChangeArrowheads="1"/>
          </p:cNvPicPr>
          <p:nvPr/>
        </p:nvPicPr>
        <p:blipFill>
          <a:blip r:embed="rId2" cstate="print"/>
          <a:srcRect/>
          <a:stretch>
            <a:fillRect/>
          </a:stretch>
        </p:blipFill>
        <p:spPr bwMode="auto">
          <a:xfrm flipH="1">
            <a:off x="500062" y="836712"/>
            <a:ext cx="3550119" cy="3024336"/>
          </a:xfrm>
          <a:prstGeom prst="rect">
            <a:avLst/>
          </a:prstGeom>
          <a:noFill/>
          <a:ln w="9525">
            <a:solidFill>
              <a:srgbClr val="00B0F0"/>
            </a:solidFill>
            <a:miter lim="800000"/>
            <a:headEnd/>
            <a:tailEnd/>
          </a:ln>
        </p:spPr>
      </p:pic>
      <p:pic>
        <p:nvPicPr>
          <p:cNvPr id="8" name="Picture 7" descr="C:\Users\Hugh\Documents\My Webs\justoneworldgame\j0397376[1].gif">
            <a:extLst>
              <a:ext uri="{FF2B5EF4-FFF2-40B4-BE49-F238E27FC236}">
                <a16:creationId xmlns:a16="http://schemas.microsoft.com/office/drawing/2014/main" id="{41E4BC11-B2A8-4435-BD55-69EB7CDAEDA6}"/>
              </a:ext>
            </a:extLst>
          </p:cNvPr>
          <p:cNvPicPr>
            <a:picLocks noChangeAspect="1" noChangeArrowheads="1"/>
          </p:cNvPicPr>
          <p:nvPr/>
        </p:nvPicPr>
        <p:blipFill>
          <a:blip r:embed="rId3" cstate="print"/>
          <a:srcRect/>
          <a:stretch>
            <a:fillRect/>
          </a:stretch>
        </p:blipFill>
        <p:spPr bwMode="auto">
          <a:xfrm>
            <a:off x="1050364" y="4005064"/>
            <a:ext cx="2449513" cy="22717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5E508A2-32E6-4613-8E36-D0BAE9A1A6D9}"/>
              </a:ext>
            </a:extLst>
          </p:cNvPr>
          <p:cNvSpPr/>
          <p:nvPr/>
        </p:nvSpPr>
        <p:spPr>
          <a:xfrm>
            <a:off x="3735038" y="401638"/>
            <a:ext cx="4980337"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200" b="1" dirty="0">
                <a:solidFill>
                  <a:schemeClr val="bg1"/>
                </a:solidFill>
                <a:latin typeface="Segoe UI" panose="020B0502040204020203" pitchFamily="34" charset="0"/>
                <a:cs typeface="Segoe UI" panose="020B0502040204020203" pitchFamily="34" charset="0"/>
              </a:rPr>
              <a:t>We want a world that wants to end Food &amp; Water Poverty</a:t>
            </a:r>
          </a:p>
          <a:p>
            <a:pPr algn="ctr" eaLnBrk="1" hangingPunct="1">
              <a:defRPr/>
            </a:pPr>
            <a:endParaRPr lang="en-GB" altLang="en-US" sz="2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of people go hungry all day and every day.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And millions of families also suffer without clean water to cook or wash, or for toilets.</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stand up for them – and do what we to make sure there’s zero hunger and clean water for everyone?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6148" name="Picture 4" descr="See the source image">
            <a:extLst>
              <a:ext uri="{FF2B5EF4-FFF2-40B4-BE49-F238E27FC236}">
                <a16:creationId xmlns:a16="http://schemas.microsoft.com/office/drawing/2014/main" id="{EDAC3D1A-37A0-4D1E-A4C5-1F0B8B3059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87"/>
          <a:stretch/>
        </p:blipFill>
        <p:spPr bwMode="auto">
          <a:xfrm>
            <a:off x="940706" y="3429000"/>
            <a:ext cx="2625439" cy="23553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e the source image">
            <a:extLst>
              <a:ext uri="{FF2B5EF4-FFF2-40B4-BE49-F238E27FC236}">
                <a16:creationId xmlns:a16="http://schemas.microsoft.com/office/drawing/2014/main" id="{BE470C0D-B831-4B82-83CC-5F4BEC12B9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19570"/>
          <a:stretch/>
        </p:blipFill>
        <p:spPr bwMode="auto">
          <a:xfrm>
            <a:off x="916640" y="1073639"/>
            <a:ext cx="2649505" cy="2196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dissolv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dissolve">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D0633-EE98-4209-84E1-088431A5B60B}"/>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looks after babies and mothers</a:t>
            </a: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Each day 30,000 children and many mothers in childbirth die due because of poverty – unlike here.</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reducing child mortality?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algn="ctr" eaLnBrk="1" hangingPunct="1">
              <a:spcBef>
                <a:spcPct val="0"/>
              </a:spcBef>
              <a:buFontTx/>
              <a:buNone/>
            </a:pPr>
            <a:endParaRPr lang="en-GB" altLang="en-US" sz="1800" dirty="0"/>
          </a:p>
        </p:txBody>
      </p:sp>
      <p:sp>
        <p:nvSpPr>
          <p:cNvPr id="7" name="Rounded Rectangle 5">
            <a:extLst>
              <a:ext uri="{FF2B5EF4-FFF2-40B4-BE49-F238E27FC236}">
                <a16:creationId xmlns:a16="http://schemas.microsoft.com/office/drawing/2014/main" id="{5DE4DE0D-6F98-40A2-AD82-233CB3490557}"/>
              </a:ext>
            </a:extLst>
          </p:cNvPr>
          <p:cNvSpPr/>
          <p:nvPr/>
        </p:nvSpPr>
        <p:spPr>
          <a:xfrm>
            <a:off x="3995936" y="401638"/>
            <a:ext cx="4719439"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Education Poverty</a:t>
            </a:r>
          </a:p>
          <a:p>
            <a:pPr algn="ctr" eaLnBrk="1" hangingPunct="1">
              <a:defRPr/>
            </a:pPr>
            <a:endParaRPr lang="en-GB" altLang="en-US" sz="12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don’t get even basic schooling – or don’t progress to higher levels.  Many don’t have enough teachers, or equipment, or space to study properly.</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make sure that the world has quality education for everyone – everywhere?</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r>
              <a:rPr lang="en-GB" altLang="en-US" sz="2400" dirty="0">
                <a:solidFill>
                  <a:schemeClr val="bg1"/>
                </a:solidFill>
                <a:latin typeface="Segoe UI" panose="020B0502040204020203" pitchFamily="34" charset="0"/>
                <a:cs typeface="Segoe UI" panose="020B0502040204020203" pitchFamily="34" charset="0"/>
              </a:rPr>
              <a:t> </a:t>
            </a:r>
            <a:endParaRPr lang="en-GB" altLang="en-US" sz="2400" b="1" dirty="0">
              <a:solidFill>
                <a:schemeClr val="bg1"/>
              </a:solidFill>
              <a:latin typeface="Segoe UI" panose="020B0502040204020203" pitchFamily="34" charset="0"/>
              <a:cs typeface="Segoe UI" panose="020B0502040204020203" pitchFamily="34" charset="0"/>
            </a:endParaRPr>
          </a:p>
        </p:txBody>
      </p:sp>
      <p:pic>
        <p:nvPicPr>
          <p:cNvPr id="7175" name="Picture 7" descr="See the source image">
            <a:extLst>
              <a:ext uri="{FF2B5EF4-FFF2-40B4-BE49-F238E27FC236}">
                <a16:creationId xmlns:a16="http://schemas.microsoft.com/office/drawing/2014/main" id="{3CC96E10-F18C-49AB-ACB5-31AC66000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88" r="4640"/>
          <a:stretch/>
        </p:blipFill>
        <p:spPr bwMode="auto">
          <a:xfrm>
            <a:off x="1287526" y="2314121"/>
            <a:ext cx="2410261" cy="182979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77" name="Picture 9" descr="See the source image">
            <a:extLst>
              <a:ext uri="{FF2B5EF4-FFF2-40B4-BE49-F238E27FC236}">
                <a16:creationId xmlns:a16="http://schemas.microsoft.com/office/drawing/2014/main" id="{C61F380C-B1CD-4C22-A7AB-BED9C455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74" y="4281728"/>
            <a:ext cx="1493300" cy="138217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79" name="Picture 11" descr="See the source image">
            <a:extLst>
              <a:ext uri="{FF2B5EF4-FFF2-40B4-BE49-F238E27FC236}">
                <a16:creationId xmlns:a16="http://schemas.microsoft.com/office/drawing/2014/main" id="{B333DA63-4102-46FF-B209-2266DB4045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38"/>
          <a:stretch/>
        </p:blipFill>
        <p:spPr bwMode="auto">
          <a:xfrm>
            <a:off x="1547664" y="898469"/>
            <a:ext cx="2150123" cy="129593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81" name="Picture 13" descr="Children go to school from their homes in the Amazon countryside, Pucallpa to Tingo Maria. (720x480px). Peru, South America.">
            <a:extLst>
              <a:ext uri="{FF2B5EF4-FFF2-40B4-BE49-F238E27FC236}">
                <a16:creationId xmlns:a16="http://schemas.microsoft.com/office/drawing/2014/main" id="{BAAE6C03-8DDB-4D05-919F-4ACA1341E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91" t="1443" r="31350" b="11966"/>
          <a:stretch/>
        </p:blipFill>
        <p:spPr bwMode="auto">
          <a:xfrm>
            <a:off x="2307648" y="4281728"/>
            <a:ext cx="1390139" cy="138217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BB7390-C8AE-420D-BE80-7D310E9650D6}"/>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looks after babies and mothers</a:t>
            </a: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Each day 30,000 children and many mothers in childbirth die due because of poverty – unlike here.</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reducing child mortality?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algn="ct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AE2B47AF-2485-4E6E-B8DC-57FF01E0C2C9}"/>
              </a:ext>
            </a:extLst>
          </p:cNvPr>
          <p:cNvSpPr/>
          <p:nvPr/>
        </p:nvSpPr>
        <p:spPr>
          <a:xfrm>
            <a:off x="3563888" y="401638"/>
            <a:ext cx="5151487"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Health Poverty. </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don’t have the medicines, vaccines, doctors, nurses, hospitals, services, social care or education they and their families need to be and stay well.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make sure there’s good health and wellbeing for everybody, everywhere?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8199" name="Picture 7" descr="See the source image">
            <a:extLst>
              <a:ext uri="{FF2B5EF4-FFF2-40B4-BE49-F238E27FC236}">
                <a16:creationId xmlns:a16="http://schemas.microsoft.com/office/drawing/2014/main" id="{C06960E1-0D4B-472D-9085-8EB692D3E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42" t="6170" r="19671" b="10006"/>
          <a:stretch/>
        </p:blipFill>
        <p:spPr bwMode="auto">
          <a:xfrm>
            <a:off x="512286" y="836712"/>
            <a:ext cx="2520059" cy="2752681"/>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201" name="Picture 9" descr="See the source image">
            <a:extLst>
              <a:ext uri="{FF2B5EF4-FFF2-40B4-BE49-F238E27FC236}">
                <a16:creationId xmlns:a16="http://schemas.microsoft.com/office/drawing/2014/main" id="{D6B81FEE-42A2-4629-BE7A-22456DDF4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54" r="19248" b="19161"/>
          <a:stretch/>
        </p:blipFill>
        <p:spPr bwMode="auto">
          <a:xfrm>
            <a:off x="529128" y="3789040"/>
            <a:ext cx="2520059" cy="1984136"/>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10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dissolve">
                                      <p:cBhvr>
                                        <p:cTn id="27" dur="1000"/>
                                        <p:tgtEl>
                                          <p:spTgt spid="8">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dissolve">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utoUpdateAnimBg="0"/>
      <p:bldP spid="8" grpId="0" build="allAtOnce"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C422DC-0A77-4284-95CA-A0D21461EEBC}"/>
              </a:ext>
            </a:extLst>
          </p:cNvPr>
          <p:cNvSpPr txBox="1">
            <a:spLocks noChangeArrowheads="1"/>
          </p:cNvSpPr>
          <p:nvPr/>
        </p:nvSpPr>
        <p:spPr bwMode="auto">
          <a:xfrm>
            <a:off x="4714875" y="428625"/>
            <a:ext cx="392906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supports fairness, justice, dignity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and respect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In all countries, people need these to have proper lives.  So today shall we count our blessings and promise to speak out for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all those working for peace and justice, human rights, and equality?</a:t>
            </a:r>
            <a:r>
              <a:rPr lang="en-GB" altLang="en-US" sz="2400" dirty="0"/>
              <a:t> </a:t>
            </a: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04D22D69-E70F-48AE-A64E-EA8A99246FEA}"/>
              </a:ext>
            </a:extLst>
          </p:cNvPr>
          <p:cNvSpPr/>
          <p:nvPr/>
        </p:nvSpPr>
        <p:spPr>
          <a:xfrm>
            <a:off x="3985290" y="401638"/>
            <a:ext cx="4730085"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Fairness Poverty</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of people suffer inequality every day.</a:t>
            </a: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Yet everyone needs treating with dignity, respect, justice and fairness to have decent working and personal lives.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do what we can to encourage peace, justice, dignity, human rights, and equality – for everyone?</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9225" name="Picture 9" descr="See the source image">
            <a:extLst>
              <a:ext uri="{FF2B5EF4-FFF2-40B4-BE49-F238E27FC236}">
                <a16:creationId xmlns:a16="http://schemas.microsoft.com/office/drawing/2014/main" id="{F4B77BE4-507F-407F-BFAC-73F4A63E5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15" t="8900" r="12616" b="7654"/>
          <a:stretch/>
        </p:blipFill>
        <p:spPr bwMode="auto">
          <a:xfrm>
            <a:off x="251395" y="485877"/>
            <a:ext cx="1501776" cy="19729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2" descr="C:\Documents and Settings\User\My Documents\My Pictures\2009_10_16\IMG_0056.JPG">
            <a:extLst>
              <a:ext uri="{FF2B5EF4-FFF2-40B4-BE49-F238E27FC236}">
                <a16:creationId xmlns:a16="http://schemas.microsoft.com/office/drawing/2014/main" id="{0FAB11D0-05F7-459D-B76D-13C08FE3346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l="24625" t="28143" r="24368"/>
          <a:stretch>
            <a:fillRect/>
          </a:stretch>
        </p:blipFill>
        <p:spPr bwMode="auto">
          <a:xfrm>
            <a:off x="399283" y="2645791"/>
            <a:ext cx="1206000" cy="1273438"/>
          </a:xfrm>
          <a:prstGeom prst="rect">
            <a:avLst/>
          </a:prstGeom>
          <a:noFill/>
          <a:ln>
            <a:solidFill>
              <a:schemeClr val="accent1"/>
            </a:solidFill>
          </a:ln>
        </p:spPr>
      </p:pic>
      <p:pic>
        <p:nvPicPr>
          <p:cNvPr id="3" name="Picture 2">
            <a:extLst>
              <a:ext uri="{FF2B5EF4-FFF2-40B4-BE49-F238E27FC236}">
                <a16:creationId xmlns:a16="http://schemas.microsoft.com/office/drawing/2014/main" id="{C6761DBA-843C-4CD5-A105-5A167F291E14}"/>
              </a:ext>
            </a:extLst>
          </p:cNvPr>
          <p:cNvPicPr>
            <a:picLocks noChangeAspect="1"/>
          </p:cNvPicPr>
          <p:nvPr/>
        </p:nvPicPr>
        <p:blipFill rotWithShape="1">
          <a:blip r:embed="rId5"/>
          <a:srcRect l="15813" t="3062" r="19474" b="23782"/>
          <a:stretch/>
        </p:blipFill>
        <p:spPr>
          <a:xfrm>
            <a:off x="1878104" y="468691"/>
            <a:ext cx="1952524" cy="1970528"/>
          </a:xfrm>
          <a:prstGeom prst="rect">
            <a:avLst/>
          </a:prstGeom>
          <a:noFill/>
          <a:ln>
            <a:solidFill>
              <a:schemeClr val="accent1"/>
            </a:solidFill>
          </a:ln>
        </p:spPr>
      </p:pic>
      <p:pic>
        <p:nvPicPr>
          <p:cNvPr id="9231" name="Picture 15" descr="See the source image">
            <a:extLst>
              <a:ext uri="{FF2B5EF4-FFF2-40B4-BE49-F238E27FC236}">
                <a16:creationId xmlns:a16="http://schemas.microsoft.com/office/drawing/2014/main" id="{77040A72-6C6E-4948-BD6C-7B7C7D991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478" y="2645791"/>
            <a:ext cx="1952524" cy="13247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0" name="Picture 2" descr="See the source image">
            <a:extLst>
              <a:ext uri="{FF2B5EF4-FFF2-40B4-BE49-F238E27FC236}">
                <a16:creationId xmlns:a16="http://schemas.microsoft.com/office/drawing/2014/main" id="{D70D5628-3B90-457F-8E19-FEA037C77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210" y="4125801"/>
            <a:ext cx="2699792" cy="17998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dissolv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dissolve">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CE33E-AA58-44ED-9DFD-1FCE59BB126B}"/>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where all children get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a basic education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Unlike us, many millions do not start or finish school.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making sure that all children get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basic schooling? </a:t>
            </a: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5D6B2B94-BC26-492A-BBC0-BDA3FB23D8B7}"/>
              </a:ext>
            </a:extLst>
          </p:cNvPr>
          <p:cNvSpPr/>
          <p:nvPr/>
        </p:nvSpPr>
        <p:spPr>
          <a:xfrm>
            <a:off x="3779912" y="401638"/>
            <a:ext cx="4935463"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Earth Resources Poverty. </a:t>
            </a:r>
            <a:endParaRPr lang="en-GB" altLang="en-US" sz="2400" dirty="0">
              <a:solidFill>
                <a:schemeClr val="bg1"/>
              </a:solidFill>
              <a:latin typeface="Segoe UI" panose="020B0502040204020203" pitchFamily="34" charset="0"/>
              <a:cs typeface="Segoe UI" panose="020B0502040204020203" pitchFamily="34" charset="0"/>
            </a:endParaRP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are already suffering the effects of climate change and avoidable environmental damage – whether on land or under the sea. </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ensure that the many riches of our planet are cared for, renewed, and shared fairly – by everyone</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10247" name="Picture 7" descr="See the source image">
            <a:extLst>
              <a:ext uri="{FF2B5EF4-FFF2-40B4-BE49-F238E27FC236}">
                <a16:creationId xmlns:a16="http://schemas.microsoft.com/office/drawing/2014/main" id="{AF08B10C-012F-44F6-ABFF-4CB332936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3224239" cy="216024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0251" name="Picture 11" descr="See the source image">
            <a:extLst>
              <a:ext uri="{FF2B5EF4-FFF2-40B4-BE49-F238E27FC236}">
                <a16:creationId xmlns:a16="http://schemas.microsoft.com/office/drawing/2014/main" id="{03AB7EA1-F5D6-465D-B074-69B422CE1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40" y="3428976"/>
            <a:ext cx="3224239" cy="22016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dissolv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1DF26A-D9F1-4DDA-A728-BBBAD2BB8637}"/>
              </a:ext>
            </a:extLst>
          </p:cNvPr>
          <p:cNvSpPr txBox="1">
            <a:spLocks noChangeArrowheads="1"/>
          </p:cNvSpPr>
          <p:nvPr/>
        </p:nvSpPr>
        <p:spPr bwMode="auto">
          <a:xfrm>
            <a:off x="4714875" y="428625"/>
            <a:ext cx="3929063"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respects the world’s resources</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000" dirty="0">
                <a:solidFill>
                  <a:schemeClr val="bg1"/>
                </a:solidFill>
                <a:latin typeface="Tahoma" panose="020B0604030504040204" pitchFamily="34" charset="0"/>
                <a:cs typeface="Tahoma" panose="020B0604030504040204" pitchFamily="34" charset="0"/>
              </a:rPr>
              <a:t>Millions of people are already suffering the effects of climate change and environmental damage.  </a:t>
            </a:r>
          </a:p>
          <a:p>
            <a:pPr algn="ctr" eaLnBrk="1" hangingPunct="1">
              <a:spcBef>
                <a:spcPct val="0"/>
              </a:spcBef>
              <a:buFontTx/>
              <a:buNone/>
            </a:pPr>
            <a:endParaRPr lang="en-GB" altLang="en-US" sz="20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000" dirty="0">
                <a:solidFill>
                  <a:schemeClr val="bg1"/>
                </a:solidFill>
                <a:latin typeface="Tahoma" panose="020B0604030504040204" pitchFamily="34" charset="0"/>
                <a:cs typeface="Tahoma" panose="020B0604030504040204" pitchFamily="34" charset="0"/>
              </a:rPr>
              <a:t>So shall we count our blessings today - and promise to stand up and speak out for those working hard to ensure that the riches and benefits of our planet are shared fairly, and by all?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9" name="Rounded Rectangle 5">
            <a:extLst>
              <a:ext uri="{FF2B5EF4-FFF2-40B4-BE49-F238E27FC236}">
                <a16:creationId xmlns:a16="http://schemas.microsoft.com/office/drawing/2014/main" id="{964AEAB1-0045-4DF1-9446-B426396DD16A}"/>
              </a:ext>
            </a:extLst>
          </p:cNvPr>
          <p:cNvSpPr/>
          <p:nvPr/>
        </p:nvSpPr>
        <p:spPr>
          <a:xfrm>
            <a:off x="3779912" y="401638"/>
            <a:ext cx="4935463"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Indifference Poverty</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of people suffer because not enough individuals - or governments -  care what’s happening.</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be among the many millions who </a:t>
            </a:r>
            <a:r>
              <a:rPr lang="en-GB" altLang="en-US" sz="2400" u="sng" dirty="0">
                <a:solidFill>
                  <a:schemeClr val="bg1"/>
                </a:solidFill>
                <a:latin typeface="Segoe UI" panose="020B0502040204020203" pitchFamily="34" charset="0"/>
                <a:cs typeface="Segoe UI" panose="020B0502040204020203" pitchFamily="34" charset="0"/>
              </a:rPr>
              <a:t>are</a:t>
            </a:r>
            <a:r>
              <a:rPr lang="en-GB" altLang="en-US" sz="2400" dirty="0">
                <a:solidFill>
                  <a:schemeClr val="bg1"/>
                </a:solidFill>
                <a:latin typeface="Segoe UI" panose="020B0502040204020203" pitchFamily="34" charset="0"/>
                <a:cs typeface="Segoe UI" panose="020B0502040204020203" pitchFamily="34" charset="0"/>
              </a:rPr>
              <a:t> concerned, and who </a:t>
            </a:r>
            <a:r>
              <a:rPr lang="en-GB" altLang="en-US" sz="2400" u="sng" dirty="0">
                <a:solidFill>
                  <a:schemeClr val="bg1"/>
                </a:solidFill>
                <a:latin typeface="Segoe UI" panose="020B0502040204020203" pitchFamily="34" charset="0"/>
                <a:cs typeface="Segoe UI" panose="020B0502040204020203" pitchFamily="34" charset="0"/>
              </a:rPr>
              <a:t>do</a:t>
            </a:r>
            <a:r>
              <a:rPr lang="en-GB" altLang="en-US" sz="2400" dirty="0">
                <a:solidFill>
                  <a:schemeClr val="bg1"/>
                </a:solidFill>
                <a:latin typeface="Segoe UI" panose="020B0502040204020203" pitchFamily="34" charset="0"/>
                <a:cs typeface="Segoe UI" panose="020B0502040204020203" pitchFamily="34" charset="0"/>
              </a:rPr>
              <a:t> take action, and </a:t>
            </a:r>
            <a:r>
              <a:rPr lang="en-GB" altLang="en-US" sz="2400" u="sng" dirty="0">
                <a:solidFill>
                  <a:schemeClr val="bg1"/>
                </a:solidFill>
                <a:latin typeface="Segoe UI" panose="020B0502040204020203" pitchFamily="34" charset="0"/>
                <a:cs typeface="Segoe UI" panose="020B0502040204020203" pitchFamily="34" charset="0"/>
              </a:rPr>
              <a:t>really</a:t>
            </a:r>
            <a:r>
              <a:rPr lang="en-GB" altLang="en-US" sz="2400" dirty="0">
                <a:solidFill>
                  <a:schemeClr val="bg1"/>
                </a:solidFill>
                <a:latin typeface="Segoe UI" panose="020B0502040204020203" pitchFamily="34" charset="0"/>
                <a:cs typeface="Segoe UI" panose="020B0502040204020203" pitchFamily="34" charset="0"/>
              </a:rPr>
              <a:t> want to see an end to poverty in every form, and everywhere?</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11273" name="Picture 9" descr="See the source image">
            <a:extLst>
              <a:ext uri="{FF2B5EF4-FFF2-40B4-BE49-F238E27FC236}">
                <a16:creationId xmlns:a16="http://schemas.microsoft.com/office/drawing/2014/main" id="{2730FBDD-F2EC-46CD-994D-375DC26DA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20" y="5348670"/>
            <a:ext cx="1392883" cy="887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website&#10;&#10;Description automatically generated">
            <a:extLst>
              <a:ext uri="{FF2B5EF4-FFF2-40B4-BE49-F238E27FC236}">
                <a16:creationId xmlns:a16="http://schemas.microsoft.com/office/drawing/2014/main" id="{DBC1DEB0-BEAE-4D11-B37F-EE3519924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19" y="5348670"/>
            <a:ext cx="1518601" cy="589509"/>
          </a:xfrm>
          <a:prstGeom prst="rect">
            <a:avLst/>
          </a:prstGeom>
        </p:spPr>
      </p:pic>
      <p:pic>
        <p:nvPicPr>
          <p:cNvPr id="3076" name="Picture 4" descr="Thunberg leads climate protests in Italy ahead of COP26 | Climate Crisis  News | Al Jazeera">
            <a:extLst>
              <a:ext uri="{FF2B5EF4-FFF2-40B4-BE49-F238E27FC236}">
                <a16:creationId xmlns:a16="http://schemas.microsoft.com/office/drawing/2014/main" id="{CA4F4E69-D773-4B62-8EC4-7171918BCF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64" r="8387"/>
          <a:stretch/>
        </p:blipFill>
        <p:spPr bwMode="auto">
          <a:xfrm>
            <a:off x="658837" y="877800"/>
            <a:ext cx="2819367" cy="2806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EBC369C-2EF2-4CE1-954B-6F7BA6733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37" y="3870326"/>
            <a:ext cx="2819367" cy="1298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dissolv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dissolv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dissolve">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7479A5C-604E-4A73-976C-BC90712BC4A7}"/>
              </a:ext>
            </a:extLst>
          </p:cNvPr>
          <p:cNvSpPr/>
          <p:nvPr/>
        </p:nvSpPr>
        <p:spPr>
          <a:xfrm>
            <a:off x="4643438" y="214313"/>
            <a:ext cx="4071937"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 name="Rectangle 2">
            <a:extLst>
              <a:ext uri="{FF2B5EF4-FFF2-40B4-BE49-F238E27FC236}">
                <a16:creationId xmlns:a16="http://schemas.microsoft.com/office/drawing/2014/main" id="{4AD875BB-BC58-4BBB-BBF3-29B8B07C1603}"/>
              </a:ext>
            </a:extLst>
          </p:cNvPr>
          <p:cNvSpPr>
            <a:spLocks noChangeArrowheads="1"/>
          </p:cNvSpPr>
          <p:nvPr/>
        </p:nvSpPr>
        <p:spPr bwMode="auto">
          <a:xfrm>
            <a:off x="4857750" y="428625"/>
            <a:ext cx="357187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a:solidFill>
                  <a:schemeClr val="bg1"/>
                </a:solidFill>
                <a:latin typeface="Tahoma" panose="020B0604030504040204" pitchFamily="34" charset="0"/>
                <a:cs typeface="Tahoma" panose="020B0604030504040204" pitchFamily="34" charset="0"/>
              </a:rPr>
              <a:t>Very many thanks</a:t>
            </a:r>
          </a:p>
          <a:p>
            <a:pPr algn="ctr" eaLnBrk="1" hangingPunct="1">
              <a:spcBef>
                <a:spcPct val="0"/>
              </a:spcBef>
              <a:buFontTx/>
              <a:buNone/>
            </a:pPr>
            <a:endParaRPr lang="en-GB" altLang="en-US" sz="16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800" dirty="0">
                <a:solidFill>
                  <a:schemeClr val="bg1"/>
                </a:solidFill>
                <a:latin typeface="Tahoma" panose="020B0604030504040204" pitchFamily="34" charset="0"/>
                <a:cs typeface="Tahoma" panose="020B0604030504040204" pitchFamily="34" charset="0"/>
              </a:rPr>
              <a:t>Now shall we applaud each other and say Well Done for Standing Up Against Poverty &amp; Inequality today?</a:t>
            </a:r>
          </a:p>
          <a:p>
            <a:pPr algn="ctr" eaLnBrk="1" hangingPunct="1">
              <a:spcBef>
                <a:spcPct val="0"/>
              </a:spcBef>
              <a:buFontTx/>
              <a:buNone/>
            </a:pPr>
            <a:endParaRPr lang="en-GB" altLang="en-US" sz="10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800" dirty="0">
                <a:solidFill>
                  <a:schemeClr val="bg1"/>
                </a:solidFill>
                <a:latin typeface="Tahoma" panose="020B0604030504040204" pitchFamily="34" charset="0"/>
                <a:cs typeface="Tahoma" panose="020B0604030504040204" pitchFamily="34" charset="0"/>
              </a:rPr>
              <a:t>And every day?</a:t>
            </a:r>
            <a:endParaRPr lang="en-GB" altLang="en-US" sz="28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9600" b="1" dirty="0">
                <a:solidFill>
                  <a:schemeClr val="bg1"/>
                </a:solidFill>
                <a:latin typeface="Tahoma" panose="020B0604030504040204" pitchFamily="34" charset="0"/>
                <a:cs typeface="Tahoma" panose="020B0604030504040204" pitchFamily="34" charset="0"/>
              </a:rPr>
              <a:t>YES!</a:t>
            </a:r>
            <a:endParaRPr lang="en-GB" altLang="en-US" sz="7200" b="1" dirty="0">
              <a:solidFill>
                <a:schemeClr val="bg1"/>
              </a:solidFill>
              <a:latin typeface="Tahoma" panose="020B0604030504040204" pitchFamily="34" charset="0"/>
              <a:cs typeface="Tahoma" panose="020B0604030504040204" pitchFamily="34" charset="0"/>
            </a:endParaRPr>
          </a:p>
        </p:txBody>
      </p:sp>
      <p:pic>
        <p:nvPicPr>
          <p:cNvPr id="5122" name="Picture 2" descr="Image result for applause">
            <a:extLst>
              <a:ext uri="{FF2B5EF4-FFF2-40B4-BE49-F238E27FC236}">
                <a16:creationId xmlns:a16="http://schemas.microsoft.com/office/drawing/2014/main" id="{D814416A-5184-44BB-9861-F2E404881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3543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al user interface&#10;&#10;Description automatically generated">
            <a:extLst>
              <a:ext uri="{FF2B5EF4-FFF2-40B4-BE49-F238E27FC236}">
                <a16:creationId xmlns:a16="http://schemas.microsoft.com/office/drawing/2014/main" id="{D9C01565-3C8E-4EA2-B21E-725A98DE6C0C}"/>
              </a:ext>
            </a:extLst>
          </p:cNvPr>
          <p:cNvPicPr>
            <a:picLocks noChangeAspect="1"/>
          </p:cNvPicPr>
          <p:nvPr/>
        </p:nvPicPr>
        <p:blipFill>
          <a:blip r:embed="rId3"/>
          <a:stretch>
            <a:fillRect/>
          </a:stretch>
        </p:blipFill>
        <p:spPr>
          <a:xfrm>
            <a:off x="505247" y="5040738"/>
            <a:ext cx="3714510" cy="105255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19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461665"/>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endParaRPr lang="en-GB" sz="2400" b="1" dirty="0">
              <a:solidFill>
                <a:schemeClr val="bg1"/>
              </a:solidFill>
              <a:latin typeface="Segoe UI" panose="020B0502040204020203" pitchFamily="34" charset="0"/>
              <a:cs typeface="Segoe UI" panose="020B0502040204020203"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70" y="2705056"/>
            <a:ext cx="6378646" cy="1876071"/>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2" name="Picture 2">
            <a:extLst>
              <a:ext uri="{FF2B5EF4-FFF2-40B4-BE49-F238E27FC236}">
                <a16:creationId xmlns:a16="http://schemas.microsoft.com/office/drawing/2014/main" id="{D7BAB9BA-1F69-9850-499A-9193FBC77E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56" y="4735065"/>
            <a:ext cx="1474468" cy="143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89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2">
            <a:extLst>
              <a:ext uri="{FF2B5EF4-FFF2-40B4-BE49-F238E27FC236}">
                <a16:creationId xmlns:a16="http://schemas.microsoft.com/office/drawing/2014/main" id="{A6D1952D-586B-4DDB-84BB-E1F1B6EA212B}"/>
              </a:ext>
            </a:extLst>
          </p:cNvPr>
          <p:cNvSpPr txBox="1">
            <a:spLocks noChangeArrowheads="1"/>
          </p:cNvSpPr>
          <p:nvPr/>
        </p:nvSpPr>
        <p:spPr bwMode="auto">
          <a:xfrm>
            <a:off x="3625094" y="364280"/>
            <a:ext cx="4751884"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600" b="1" dirty="0">
                <a:latin typeface="Segoe UI" panose="020B0502040204020203" pitchFamily="34" charset="0"/>
                <a:cs typeface="Segoe UI" panose="020B0502040204020203" pitchFamily="34" charset="0"/>
              </a:rPr>
              <a:t>BRIEF BRIEFING 1</a:t>
            </a:r>
          </a:p>
          <a:p>
            <a:pPr eaLnBrk="1" hangingPunct="1">
              <a:spcBef>
                <a:spcPct val="0"/>
              </a:spcBef>
              <a:buNone/>
            </a:pPr>
            <a:r>
              <a:rPr lang="en-GB" altLang="en-US" sz="1600" b="1" dirty="0">
                <a:latin typeface="Segoe UI" panose="020B0502040204020203" pitchFamily="34" charset="0"/>
                <a:cs typeface="Segoe UI" panose="020B0502040204020203" pitchFamily="34" charset="0"/>
              </a:rPr>
              <a:t>by Hugh Gibbons, Conductor of Just1</a:t>
            </a:r>
          </a:p>
          <a:p>
            <a:pPr eaLnBrk="1" hangingPunct="1">
              <a:spcBef>
                <a:spcPct val="0"/>
              </a:spcBef>
              <a:buNone/>
            </a:pPr>
            <a:r>
              <a:rPr lang="en-GB" altLang="en-US" sz="1600" dirty="0">
                <a:latin typeface="Segoe UI" panose="020B0502040204020203" pitchFamily="34" charset="0"/>
                <a:cs typeface="Segoe UI" panose="020B0502040204020203" pitchFamily="34" charset="0"/>
              </a:rPr>
              <a:t>(which is just me)</a:t>
            </a:r>
          </a:p>
          <a:p>
            <a:pPr eaLnBrk="1" hangingPunct="1">
              <a:spcBef>
                <a:spcPct val="0"/>
              </a:spcBef>
              <a:buNone/>
            </a:pPr>
            <a:endParaRPr lang="en-GB" altLang="en-US" sz="1000" dirty="0">
              <a:latin typeface="Arial" panose="020B0604020202020204"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Welcome to the slideshow versions of the Just1 Promises on Poverty and the Count On Us Song – a sort of late, late encore.</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You should find them good for classroom or assembly, or on screens large and small – ideally, anytime during the week that includes 17 October, the UN Day for the Eradication of Poverty.</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As before you’re welcome to change anything to suit your setting – whether words,  tune, pictures. </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The origin? In 2008-10 I suggested some simple promises based on the then Millennium Development Goals.  These let UK schools and others join many millions of people in the actions of the Global Call to Action Against Poverty (setting a Guinness World Record, btw). In 2011, many hundreds of pupils added the Count On Us Song which had been loitering in my head. </a:t>
            </a:r>
          </a:p>
          <a:p>
            <a:pPr eaLnBrk="1" hangingPunct="1">
              <a:spcBef>
                <a:spcPct val="0"/>
              </a:spcBef>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Like me, both Promises and Song have been updated, as you’ll see on the next slide.</a:t>
            </a:r>
            <a:endParaRPr lang="en-GB" altLang="en-US" sz="1800" b="1" dirty="0">
              <a:latin typeface="Arial" panose="020B0604020202020204" pitchFamily="34" charset="0"/>
            </a:endParaRPr>
          </a:p>
        </p:txBody>
      </p:sp>
      <p:pic>
        <p:nvPicPr>
          <p:cNvPr id="8" name="Picture 7" descr="A picture containing text, person, person, smiling&#10;&#10;Description automatically generated">
            <a:extLst>
              <a:ext uri="{FF2B5EF4-FFF2-40B4-BE49-F238E27FC236}">
                <a16:creationId xmlns:a16="http://schemas.microsoft.com/office/drawing/2014/main" id="{AD3666AA-106A-494B-96BD-3AA68B8C7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774" y="524723"/>
            <a:ext cx="1142143" cy="1298118"/>
          </a:xfrm>
          <a:prstGeom prst="rect">
            <a:avLst/>
          </a:prstGeom>
          <a:noFill/>
          <a:ln w="9525">
            <a:solidFill>
              <a:srgbClr val="00B0F0"/>
            </a:solidFill>
            <a:miter lim="800000"/>
            <a:headEnd/>
            <a:tailEnd/>
          </a:ln>
        </p:spPr>
      </p:pic>
      <p:pic>
        <p:nvPicPr>
          <p:cNvPr id="1026" name="Picture 2">
            <a:extLst>
              <a:ext uri="{FF2B5EF4-FFF2-40B4-BE49-F238E27FC236}">
                <a16:creationId xmlns:a16="http://schemas.microsoft.com/office/drawing/2014/main" id="{9FE98EBF-893D-4F07-9F3C-8D4E8DB31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47" y="4246425"/>
            <a:ext cx="1594190" cy="2322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holding signs&#10;&#10;Description automatically generated with medium confidence">
            <a:extLst>
              <a:ext uri="{FF2B5EF4-FFF2-40B4-BE49-F238E27FC236}">
                <a16:creationId xmlns:a16="http://schemas.microsoft.com/office/drawing/2014/main" id="{B230C1F6-B13A-4585-9D85-EDC639B11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10" y="4144571"/>
            <a:ext cx="1050981" cy="1263105"/>
          </a:xfrm>
          <a:prstGeom prst="rect">
            <a:avLst/>
          </a:prstGeom>
          <a:noFill/>
          <a:ln w="9525">
            <a:solidFill>
              <a:srgbClr val="00B0F0"/>
            </a:solidFill>
            <a:miter lim="800000"/>
            <a:headEnd/>
            <a:tailEnd/>
          </a:ln>
        </p:spPr>
      </p:pic>
      <p:pic>
        <p:nvPicPr>
          <p:cNvPr id="2050" name="Picture 2">
            <a:extLst>
              <a:ext uri="{FF2B5EF4-FFF2-40B4-BE49-F238E27FC236}">
                <a16:creationId xmlns:a16="http://schemas.microsoft.com/office/drawing/2014/main" id="{46663F18-179F-4862-90C1-1A6E501B8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656" y="2131477"/>
            <a:ext cx="1920602" cy="1200376"/>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A51E0CA0-9F6C-4016-8A84-6A38C36F5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006" y="3425507"/>
            <a:ext cx="1781175" cy="657225"/>
          </a:xfrm>
          <a:prstGeom prst="rect">
            <a:avLst/>
          </a:prstGeom>
        </p:spPr>
      </p:pic>
      <p:pic>
        <p:nvPicPr>
          <p:cNvPr id="14" name="Picture 2" descr="C:\Users\Hugh\Documents\My Webs\Just1\STANDUP SCHOOLS 2010 GLOBE.png">
            <a:extLst>
              <a:ext uri="{FF2B5EF4-FFF2-40B4-BE49-F238E27FC236}">
                <a16:creationId xmlns:a16="http://schemas.microsoft.com/office/drawing/2014/main" id="{88EE7F22-50E3-4AC1-BA4E-5734F05A5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98" y="496599"/>
            <a:ext cx="178593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go&#10;&#10;Description automatically generated">
            <a:extLst>
              <a:ext uri="{FF2B5EF4-FFF2-40B4-BE49-F238E27FC236}">
                <a16:creationId xmlns:a16="http://schemas.microsoft.com/office/drawing/2014/main" id="{76654C52-CE4C-49FE-9277-909E9BE831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610" y="2250249"/>
            <a:ext cx="872033" cy="81949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4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40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99"/>
                                          </p:stCondLst>
                                        </p:cTn>
                                        <p:tgtEl>
                                          <p:spTgt spid="409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409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99"/>
                                          </p:stCondLst>
                                        </p:cTn>
                                        <p:tgtEl>
                                          <p:spTgt spid="40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2536" y="2435232"/>
            <a:ext cx="9791700" cy="3603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1" name="Picture 10" descr="Text&#10;&#10;Description automatically generated with medium confidence">
            <a:extLst>
              <a:ext uri="{FF2B5EF4-FFF2-40B4-BE49-F238E27FC236}">
                <a16:creationId xmlns:a16="http://schemas.microsoft.com/office/drawing/2014/main" id="{6C915561-D43F-4DCE-AC46-6A1623810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04167"/>
            <a:ext cx="6610338" cy="1800200"/>
          </a:xfrm>
          <a:prstGeom prst="rect">
            <a:avLst/>
          </a:prstGeom>
        </p:spPr>
      </p:pic>
      <p:pic>
        <p:nvPicPr>
          <p:cNvPr id="12" name="Picture 7" descr="SUSO Schools Logo22">
            <a:extLst>
              <a:ext uri="{FF2B5EF4-FFF2-40B4-BE49-F238E27FC236}">
                <a16:creationId xmlns:a16="http://schemas.microsoft.com/office/drawing/2014/main" id="{10757299-5EEA-4C4E-B53E-C9D1082DE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869160"/>
            <a:ext cx="1795903" cy="162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65203393-CE23-4E8F-8D34-B87763D9D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9618" y="764704"/>
            <a:ext cx="1267312" cy="1456681"/>
          </a:xfrm>
          <a:prstGeom prst="rect">
            <a:avLst/>
          </a:prstGeom>
        </p:spPr>
      </p:pic>
    </p:spTree>
    <p:custDataLst>
      <p:tags r:id="rId1"/>
    </p:custDataLst>
  </p:cSld>
  <p:clrMapOvr>
    <a:masterClrMapping/>
  </p:clrMapOvr>
  <p:transition spd="med"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250" fill="hold"/>
                                        <p:tgtEl>
                                          <p:spTgt spid="11"/>
                                        </p:tgtEl>
                                        <p:attrNameLst>
                                          <p:attrName>ppt_w</p:attrName>
                                        </p:attrNameLst>
                                      </p:cBhvr>
                                      <p:tavLst>
                                        <p:tav tm="0">
                                          <p:val>
                                            <p:fltVal val="0"/>
                                          </p:val>
                                        </p:tav>
                                        <p:tav tm="100000">
                                          <p:val>
                                            <p:strVal val="#ppt_w"/>
                                          </p:val>
                                        </p:tav>
                                      </p:tavLst>
                                    </p:anim>
                                    <p:anim calcmode="lin" valueType="num">
                                      <p:cBhvr>
                                        <p:cTn id="15" dur="2250" fill="hold"/>
                                        <p:tgtEl>
                                          <p:spTgt spid="11"/>
                                        </p:tgtEl>
                                        <p:attrNameLst>
                                          <p:attrName>ppt_h</p:attrName>
                                        </p:attrNameLst>
                                      </p:cBhvr>
                                      <p:tavLst>
                                        <p:tav tm="0">
                                          <p:val>
                                            <p:fltVal val="0"/>
                                          </p:val>
                                        </p:tav>
                                        <p:tav tm="100000">
                                          <p:val>
                                            <p:strVal val="#ppt_h"/>
                                          </p:val>
                                        </p:tav>
                                      </p:tavLst>
                                    </p:anim>
                                    <p:animEffect transition="in" filter="fade">
                                      <p:cBhvr>
                                        <p:cTn id="16"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400245"/>
            <a:ext cx="8491610" cy="162061"/>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9" name="Rectangle 6">
            <a:extLst>
              <a:ext uri="{FF2B5EF4-FFF2-40B4-BE49-F238E27FC236}">
                <a16:creationId xmlns:a16="http://schemas.microsoft.com/office/drawing/2014/main" id="{628FBC6F-8273-4CA7-BA10-65219C66D041}"/>
              </a:ext>
            </a:extLst>
          </p:cNvPr>
          <p:cNvSpPr>
            <a:spLocks noChangeArrowheads="1"/>
          </p:cNvSpPr>
          <p:nvPr/>
        </p:nvSpPr>
        <p:spPr bwMode="auto">
          <a:xfrm>
            <a:off x="760910" y="716000"/>
            <a:ext cx="340158"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 </a:t>
            </a:r>
          </a:p>
        </p:txBody>
      </p:sp>
      <p:sp>
        <p:nvSpPr>
          <p:cNvPr id="10" name="TextBox 9">
            <a:extLst>
              <a:ext uri="{FF2B5EF4-FFF2-40B4-BE49-F238E27FC236}">
                <a16:creationId xmlns:a16="http://schemas.microsoft.com/office/drawing/2014/main" id="{5DAE66BF-88FD-4D77-8A31-7CCE744A7FA6}"/>
              </a:ext>
            </a:extLst>
          </p:cNvPr>
          <p:cNvSpPr txBox="1"/>
          <p:nvPr/>
        </p:nvSpPr>
        <p:spPr>
          <a:xfrm>
            <a:off x="1871698" y="3763538"/>
            <a:ext cx="5940662" cy="2308324"/>
          </a:xfrm>
          <a:prstGeom prst="rect">
            <a:avLst/>
          </a:prstGeom>
          <a:noFill/>
        </p:spPr>
        <p:txBody>
          <a:bodyPr wrap="square">
            <a:spAutoFit/>
          </a:bodyPr>
          <a:lstStyle/>
          <a:p>
            <a:r>
              <a:rPr lang="en-GB" sz="1800" dirty="0">
                <a:latin typeface="Comic Sans MS" pitchFamily="66" charset="0"/>
              </a:rPr>
              <a:t>The Song is meant to be simple and uplifting – whatever the key, tempo, type of voices or instruments taking part.  If you can’t sing, just say the words</a:t>
            </a:r>
            <a:r>
              <a:rPr lang="en-GB" dirty="0">
                <a:latin typeface="Comic Sans MS" pitchFamily="66" charset="0"/>
              </a:rPr>
              <a:t> or hum along.  Or make up your own tune. </a:t>
            </a:r>
            <a:endParaRPr lang="en-GB" sz="1800" dirty="0">
              <a:latin typeface="Comic Sans MS" pitchFamily="66" charset="0"/>
            </a:endParaRPr>
          </a:p>
          <a:p>
            <a:endParaRPr lang="en-GB" sz="1800" dirty="0">
              <a:latin typeface="Comic Sans MS" pitchFamily="66" charset="0"/>
            </a:endParaRPr>
          </a:p>
          <a:p>
            <a:r>
              <a:rPr lang="en-GB" sz="1800" dirty="0">
                <a:latin typeface="Comic Sans MS" pitchFamily="66" charset="0"/>
              </a:rPr>
              <a:t>NB Each verse now has words that might suggest actions for hands, arms</a:t>
            </a:r>
            <a:r>
              <a:rPr lang="en-GB" dirty="0">
                <a:latin typeface="Comic Sans MS" pitchFamily="66" charset="0"/>
              </a:rPr>
              <a:t>, eyes, legs, heads,</a:t>
            </a:r>
          </a:p>
          <a:p>
            <a:r>
              <a:rPr lang="en-GB" dirty="0">
                <a:latin typeface="Comic Sans MS" pitchFamily="66" charset="0"/>
              </a:rPr>
              <a:t>and hearts!</a:t>
            </a:r>
            <a:endParaRPr lang="en-GB" sz="1800" dirty="0">
              <a:latin typeface="Comic Sans MS" pitchFamily="66" charset="0"/>
            </a:endParaRPr>
          </a:p>
        </p:txBody>
      </p:sp>
      <p:pic>
        <p:nvPicPr>
          <p:cNvPr id="11" name="Picture 10" descr="A picture containing person, male&#10;&#10;Description automatically generated">
            <a:extLst>
              <a:ext uri="{FF2B5EF4-FFF2-40B4-BE49-F238E27FC236}">
                <a16:creationId xmlns:a16="http://schemas.microsoft.com/office/drawing/2014/main" id="{EE7E8DF5-CE85-42FE-8187-E2FD29CE7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07" y="4677767"/>
            <a:ext cx="855104" cy="1287807"/>
          </a:xfrm>
          <a:prstGeom prst="rect">
            <a:avLst/>
          </a:prstGeom>
        </p:spPr>
      </p:pic>
      <p:pic>
        <p:nvPicPr>
          <p:cNvPr id="1026" name="Picture 2">
            <a:extLst>
              <a:ext uri="{FF2B5EF4-FFF2-40B4-BE49-F238E27FC236}">
                <a16:creationId xmlns:a16="http://schemas.microsoft.com/office/drawing/2014/main" id="{8A933657-1118-6C90-D8BB-9553016D3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0" y="1655807"/>
            <a:ext cx="7848128" cy="2014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9819971"/>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55576" y="1550938"/>
            <a:ext cx="8064896" cy="1631216"/>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anose="030F0702030302020204" pitchFamily="66" charset="0"/>
                <a:cs typeface="Segoe UI" panose="020B0502040204020203" pitchFamily="34" charset="0"/>
              </a:rPr>
              <a:t>The pictures for each verse were taken at National People’s Assemblies in 28 countries in September 2021 – a week of action co-ordinated by the Global Call to Action Against Poverty.  One outcome was the Covid-19 Wake Up Call –  We The People Resist Being Left Behind.</a:t>
            </a:r>
          </a:p>
          <a:p>
            <a:endParaRPr lang="en-GB" sz="2800" b="1" dirty="0">
              <a:solidFill>
                <a:schemeClr val="accent1"/>
              </a:solidFill>
              <a:latin typeface="Comic Sans MS" pitchFamily="66" charset="0"/>
            </a:endParaRP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2">
            <a:extLst>
              <a:ext uri="{FF2B5EF4-FFF2-40B4-BE49-F238E27FC236}">
                <a16:creationId xmlns:a16="http://schemas.microsoft.com/office/drawing/2014/main" id="{5A9BC45D-5F6C-48A2-A1F8-885FDCDE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1" y="2780928"/>
            <a:ext cx="5904654" cy="39364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0710884"/>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55576" y="1550938"/>
            <a:ext cx="8064896" cy="800219"/>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anose="030F0702030302020204" pitchFamily="66" charset="0"/>
                <a:cs typeface="Segoe UI" panose="020B0502040204020203" pitchFamily="34" charset="0"/>
              </a:rPr>
              <a:t>.</a:t>
            </a:r>
          </a:p>
          <a:p>
            <a:endParaRPr lang="en-GB" sz="2800" b="1" dirty="0">
              <a:solidFill>
                <a:schemeClr val="accent1"/>
              </a:solidFill>
              <a:latin typeface="Comic Sans MS" pitchFamily="66" charset="0"/>
            </a:endParaRP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7" name="Rectangle 6">
            <a:extLst>
              <a:ext uri="{FF2B5EF4-FFF2-40B4-BE49-F238E27FC236}">
                <a16:creationId xmlns:a16="http://schemas.microsoft.com/office/drawing/2014/main" id="{838E3940-D77C-4DC7-9C43-566138E23964}"/>
              </a:ext>
            </a:extLst>
          </p:cNvPr>
          <p:cNvSpPr/>
          <p:nvPr/>
        </p:nvSpPr>
        <p:spPr>
          <a:xfrm>
            <a:off x="755576" y="1622812"/>
            <a:ext cx="3600400" cy="4745915"/>
          </a:xfrm>
          <a:prstGeom prst="rect">
            <a:avLst/>
          </a:prstGeom>
        </p:spPr>
        <p:txBody>
          <a:bodyPr wrap="square">
            <a:spAutoFit/>
          </a:bodyPr>
          <a:lstStyle/>
          <a:p>
            <a:pPr>
              <a:lnSpc>
                <a:spcPct val="90000"/>
              </a:lnSpc>
              <a:spcBef>
                <a:spcPts val="0"/>
              </a:spcBef>
              <a:defRPr/>
            </a:pPr>
            <a:r>
              <a:rPr lang="en-GB" sz="2800" b="1" dirty="0">
                <a:solidFill>
                  <a:srgbClr val="996633"/>
                </a:solidFill>
                <a:latin typeface="Comic Sans MS" pitchFamily="66" charset="0"/>
              </a:rPr>
              <a:t>To begin, let’s have a moment of quiet</a:t>
            </a:r>
          </a:p>
          <a:p>
            <a:pPr>
              <a:lnSpc>
                <a:spcPct val="90000"/>
              </a:lnSpc>
              <a:spcBef>
                <a:spcPts val="0"/>
              </a:spcBef>
              <a:defRPr/>
            </a:pPr>
            <a:endParaRPr lang="en-GB" sz="2800" b="1" dirty="0">
              <a:solidFill>
                <a:srgbClr val="996633"/>
              </a:solidFill>
              <a:latin typeface="Comic Sans MS" pitchFamily="66" charset="0"/>
            </a:endParaRPr>
          </a:p>
          <a:p>
            <a:pPr>
              <a:lnSpc>
                <a:spcPct val="90000"/>
              </a:lnSpc>
              <a:spcBef>
                <a:spcPts val="0"/>
              </a:spcBef>
              <a:defRPr/>
            </a:pPr>
            <a:r>
              <a:rPr lang="en-GB" sz="2800" b="1" dirty="0">
                <a:solidFill>
                  <a:srgbClr val="996633"/>
                </a:solidFill>
                <a:latin typeface="Comic Sans MS" pitchFamily="66" charset="0"/>
              </a:rPr>
              <a:t>listening for the voices of those suffering poverty and inequality </a:t>
            </a:r>
          </a:p>
          <a:p>
            <a:pPr>
              <a:lnSpc>
                <a:spcPct val="90000"/>
              </a:lnSpc>
              <a:spcBef>
                <a:spcPts val="0"/>
              </a:spcBef>
              <a:defRPr/>
            </a:pPr>
            <a:endParaRPr lang="en-GB" sz="2800" b="1" dirty="0">
              <a:solidFill>
                <a:srgbClr val="996633"/>
              </a:solidFill>
              <a:latin typeface="Comic Sans MS" pitchFamily="66" charset="0"/>
            </a:endParaRPr>
          </a:p>
          <a:p>
            <a:pPr>
              <a:lnSpc>
                <a:spcPct val="90000"/>
              </a:lnSpc>
              <a:spcBef>
                <a:spcPts val="0"/>
              </a:spcBef>
              <a:defRPr/>
            </a:pPr>
            <a:r>
              <a:rPr lang="en-GB" sz="2800" b="1" dirty="0">
                <a:solidFill>
                  <a:srgbClr val="996633"/>
                </a:solidFill>
                <a:latin typeface="Comic Sans MS" pitchFamily="66" charset="0"/>
              </a:rPr>
              <a:t>coming  from the south, east, north and west</a:t>
            </a:r>
          </a:p>
        </p:txBody>
      </p:sp>
      <p:pic>
        <p:nvPicPr>
          <p:cNvPr id="12" name="Picture 2">
            <a:extLst>
              <a:ext uri="{FF2B5EF4-FFF2-40B4-BE49-F238E27FC236}">
                <a16:creationId xmlns:a16="http://schemas.microsoft.com/office/drawing/2014/main" id="{E62EA7E7-2EB6-4179-8343-37B896442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2" t="24567" r="3150" b="17323"/>
          <a:stretch/>
        </p:blipFill>
        <p:spPr bwMode="auto">
          <a:xfrm>
            <a:off x="4609454" y="1625598"/>
            <a:ext cx="3994996" cy="24514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68430"/>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1</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2">
            <a:extLst>
              <a:ext uri="{FF2B5EF4-FFF2-40B4-BE49-F238E27FC236}">
                <a16:creationId xmlns:a16="http://schemas.microsoft.com/office/drawing/2014/main" id="{EBC51E6E-8EA5-402A-8AB2-A669D236A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8" y="1916832"/>
            <a:ext cx="8658024" cy="3970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2610280"/>
      </p:ext>
    </p:extLst>
  </p:cSld>
  <p:clrMapOvr>
    <a:masterClrMapping/>
  </p:clrMapOvr>
  <p:transition spd="med" advTm="1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1</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DAAF09D9-3407-4471-A5AB-CB71ACBAE1C2}"/>
              </a:ext>
            </a:extLst>
          </p:cNvPr>
          <p:cNvSpPr>
            <a:spLocks noChangeArrowheads="1"/>
          </p:cNvSpPr>
          <p:nvPr/>
        </p:nvSpPr>
        <p:spPr bwMode="auto">
          <a:xfrm>
            <a:off x="760910" y="3206795"/>
            <a:ext cx="7337226" cy="2677656"/>
          </a:xfrm>
          <a:prstGeom prst="rect">
            <a:avLst/>
          </a:prstGeom>
          <a:noFill/>
          <a:ln w="9525">
            <a:noFill/>
            <a:miter lim="800000"/>
            <a:headEnd/>
            <a:tailEnd/>
          </a:ln>
        </p:spPr>
        <p:txBody>
          <a:bodyPr wrap="square">
            <a:spAutoFit/>
          </a:bodyPr>
          <a:lstStyle/>
          <a:p>
            <a:r>
              <a:rPr lang="en-GB" sz="2400" b="1" dirty="0">
                <a:latin typeface="Comic Sans MS" pitchFamily="66" charset="0"/>
              </a:rPr>
              <a:t>Poverty we want to end, and injustice too.</a:t>
            </a:r>
          </a:p>
          <a:p>
            <a:r>
              <a:rPr lang="en-GB" sz="2400" b="1" dirty="0">
                <a:latin typeface="Comic Sans MS" pitchFamily="66" charset="0"/>
              </a:rPr>
              <a:t>So we promise this together</a:t>
            </a:r>
            <a:br>
              <a:rPr lang="en-GB" sz="2400" b="1" dirty="0">
                <a:latin typeface="Comic Sans MS" pitchFamily="66" charset="0"/>
              </a:rPr>
            </a:br>
            <a:r>
              <a:rPr lang="en-GB" sz="2400" b="1" dirty="0">
                <a:latin typeface="Comic Sans MS" pitchFamily="66" charset="0"/>
              </a:rPr>
              <a:t>We’ll stand up for you.</a:t>
            </a:r>
            <a:br>
              <a:rPr lang="en-GB" sz="2400" b="1" dirty="0">
                <a:latin typeface="Comic Sans MS" pitchFamily="66" charset="0"/>
              </a:rPr>
            </a:br>
            <a:endParaRPr lang="en-GB" sz="2400" b="1" dirty="0">
              <a:latin typeface="Comic Sans MS" pitchFamily="66" charset="0"/>
            </a:endParaRPr>
          </a:p>
          <a:p>
            <a:r>
              <a:rPr lang="en-GB" sz="2400" b="1" dirty="0">
                <a:solidFill>
                  <a:srgbClr val="0070C0"/>
                </a:solidFill>
                <a:latin typeface="Comic Sans MS" pitchFamily="66" charset="0"/>
              </a:rPr>
              <a:t>You can count on us! We’re with you!</a:t>
            </a:r>
          </a:p>
          <a:p>
            <a:r>
              <a:rPr lang="en-GB" sz="2400" b="1" dirty="0">
                <a:solidFill>
                  <a:srgbClr val="0070C0"/>
                </a:solidFill>
                <a:latin typeface="Comic Sans MS" pitchFamily="66" charset="0"/>
              </a:rPr>
              <a:t>Hand in hand and side by side, yes,</a:t>
            </a:r>
            <a:br>
              <a:rPr lang="en-GB" sz="2400" b="1" dirty="0">
                <a:solidFill>
                  <a:srgbClr val="0070C0"/>
                </a:solidFill>
                <a:latin typeface="Comic Sans MS" pitchFamily="66" charset="0"/>
              </a:rPr>
            </a:br>
            <a:r>
              <a:rPr lang="en-GB" sz="2400" b="1" dirty="0">
                <a:solidFill>
                  <a:srgbClr val="0070C0"/>
                </a:solidFill>
                <a:latin typeface="Comic Sans MS" pitchFamily="66" charset="0"/>
              </a:rPr>
              <a:t>We’ll stand up for you.</a:t>
            </a:r>
          </a:p>
        </p:txBody>
      </p:sp>
      <p:pic>
        <p:nvPicPr>
          <p:cNvPr id="7" name="Picture 2">
            <a:extLst>
              <a:ext uri="{FF2B5EF4-FFF2-40B4-BE49-F238E27FC236}">
                <a16:creationId xmlns:a16="http://schemas.microsoft.com/office/drawing/2014/main" id="{431264A8-D6CF-3C2E-91D6-FF3F6D706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10" y="165580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B0FDC0A7-8BB3-ED65-A4EC-FBF4EA887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Tree>
    <p:custDataLst>
      <p:tags r:id="rId1"/>
    </p:custDataLst>
    <p:extLst>
      <p:ext uri="{BB962C8B-B14F-4D97-AF65-F5344CB8AC3E}">
        <p14:creationId xmlns:p14="http://schemas.microsoft.com/office/powerpoint/2010/main" val="340922688"/>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2</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8A9A3B07-DCDB-4356-8B10-2DD64211D7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8" b="3852"/>
          <a:stretch/>
        </p:blipFill>
        <p:spPr bwMode="auto">
          <a:xfrm>
            <a:off x="971600" y="1554218"/>
            <a:ext cx="7494589" cy="513025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85ADE9C5-AA95-4033-87AB-06222E3AB563}"/>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986964080"/>
      </p:ext>
    </p:extLst>
  </p:cSld>
  <p:clrMapOvr>
    <a:masterClrMapping/>
  </p:clrMapOvr>
  <p:transition spd="med" advTm="1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2</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9E208143-A422-448B-9DE9-7BAC41D399D0}"/>
              </a:ext>
            </a:extLst>
          </p:cNvPr>
          <p:cNvSpPr>
            <a:spLocks noChangeArrowheads="1"/>
          </p:cNvSpPr>
          <p:nvPr/>
        </p:nvSpPr>
        <p:spPr bwMode="auto">
          <a:xfrm>
            <a:off x="760910" y="2969366"/>
            <a:ext cx="7561263" cy="3416320"/>
          </a:xfrm>
          <a:prstGeom prst="rect">
            <a:avLst/>
          </a:prstGeom>
          <a:noFill/>
          <a:ln w="9525">
            <a:noFill/>
            <a:miter lim="800000"/>
            <a:headEnd/>
            <a:tailEnd/>
          </a:ln>
        </p:spPr>
        <p:txBody>
          <a:bodyPr>
            <a:spAutoFit/>
          </a:bodyPr>
          <a:lstStyle/>
          <a:p>
            <a:r>
              <a:rPr lang="en-GB" sz="2400" b="1" dirty="0">
                <a:latin typeface="Comic Sans MS" pitchFamily="66" charset="0"/>
              </a:rPr>
              <a:t>Hands on hearts and minds switched on </a:t>
            </a:r>
            <a:br>
              <a:rPr lang="en-GB" sz="2400" b="1" dirty="0">
                <a:latin typeface="Comic Sans MS" pitchFamily="66" charset="0"/>
              </a:rPr>
            </a:br>
            <a:r>
              <a:rPr lang="en-GB" sz="2400" b="1" dirty="0">
                <a:latin typeface="Comic Sans MS" pitchFamily="66" charset="0"/>
              </a:rPr>
              <a:t>Using our eyes too</a:t>
            </a:r>
          </a:p>
          <a:p>
            <a:r>
              <a:rPr lang="en-GB" sz="2400" b="1" dirty="0">
                <a:latin typeface="Comic Sans MS" pitchFamily="66" charset="0"/>
              </a:rPr>
              <a:t>With our hands held up so you know </a:t>
            </a:r>
            <a:br>
              <a:rPr lang="en-GB" sz="2400" b="1" dirty="0">
                <a:latin typeface="Comic Sans MS" pitchFamily="66" charset="0"/>
              </a:rPr>
            </a:br>
            <a:r>
              <a:rPr lang="en-GB" sz="2400" b="1" dirty="0">
                <a:latin typeface="Comic Sans MS" pitchFamily="66" charset="0"/>
              </a:rPr>
              <a:t>We’ll reach out for you.</a:t>
            </a:r>
          </a:p>
          <a:p>
            <a:endParaRPr lang="en-GB" sz="2400" b="1" dirty="0">
              <a:latin typeface="Comic Sans MS" pitchFamily="66" charset="0"/>
            </a:endParaRPr>
          </a:p>
          <a:p>
            <a:r>
              <a:rPr lang="en-GB" sz="2400" b="1" dirty="0">
                <a:solidFill>
                  <a:srgbClr val="0070C0"/>
                </a:solidFill>
                <a:latin typeface="Comic Sans MS" pitchFamily="66" charset="0"/>
              </a:rPr>
              <a:t>You can count on us!  </a:t>
            </a:r>
          </a:p>
          <a:p>
            <a:r>
              <a:rPr lang="en-GB" sz="2400" b="1" dirty="0">
                <a:solidFill>
                  <a:srgbClr val="0070C0"/>
                </a:solidFill>
                <a:latin typeface="Comic Sans MS" pitchFamily="66" charset="0"/>
              </a:rPr>
              <a:t>We’re with you.</a:t>
            </a:r>
          </a:p>
          <a:p>
            <a:r>
              <a:rPr lang="en-GB" sz="2400" b="1" dirty="0">
                <a:solidFill>
                  <a:srgbClr val="0070C0"/>
                </a:solidFill>
                <a:latin typeface="Comic Sans MS" pitchFamily="66" charset="0"/>
              </a:rPr>
              <a:t>North and south and east and west, Yes! </a:t>
            </a:r>
          </a:p>
          <a:p>
            <a:r>
              <a:rPr lang="en-GB" sz="2400" b="1" dirty="0">
                <a:solidFill>
                  <a:srgbClr val="0070C0"/>
                </a:solidFill>
                <a:latin typeface="Comic Sans MS" pitchFamily="66" charset="0"/>
              </a:rPr>
              <a:t>We’ll reach out for you.</a:t>
            </a:r>
            <a:endParaRPr lang="en-GB" sz="2800" b="1" dirty="0">
              <a:latin typeface="Comic Sans MS" pitchFamily="66" charset="0"/>
            </a:endParaRPr>
          </a:p>
        </p:txBody>
      </p:sp>
      <p:pic>
        <p:nvPicPr>
          <p:cNvPr id="7" name="Picture 2">
            <a:extLst>
              <a:ext uri="{FF2B5EF4-FFF2-40B4-BE49-F238E27FC236}">
                <a16:creationId xmlns:a16="http://schemas.microsoft.com/office/drawing/2014/main" id="{04465426-090A-FD57-41F9-852BF24D1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FE55D63A-2C7A-ECA2-E29B-FA0F0826E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26D821F1-E358-4BDD-0A32-6C9307633AE9}"/>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783767703"/>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3</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D86C5D3B-31B6-44E3-BAAE-DAFCD3BD32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 t="11940" r="-1345" b="360"/>
          <a:stretch/>
        </p:blipFill>
        <p:spPr bwMode="auto">
          <a:xfrm>
            <a:off x="909236" y="1562549"/>
            <a:ext cx="7843538" cy="458589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41E95D1F-0234-34C5-53F7-4519AFF15540}"/>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056410990"/>
      </p:ext>
    </p:extLst>
  </p:cSld>
  <p:clrMapOvr>
    <a:masterClrMapping/>
  </p:clrMapOvr>
  <p:transition spd="med" advTm="10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3</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9FDC3A98-D060-4FFF-83F0-D388EF14F2B9}"/>
              </a:ext>
            </a:extLst>
          </p:cNvPr>
          <p:cNvSpPr>
            <a:spLocks noChangeArrowheads="1"/>
          </p:cNvSpPr>
          <p:nvPr/>
        </p:nvSpPr>
        <p:spPr bwMode="auto">
          <a:xfrm>
            <a:off x="755028" y="2919687"/>
            <a:ext cx="7561263" cy="3416320"/>
          </a:xfrm>
          <a:prstGeom prst="rect">
            <a:avLst/>
          </a:prstGeom>
          <a:noFill/>
          <a:ln w="9525">
            <a:noFill/>
            <a:miter lim="800000"/>
            <a:headEnd/>
            <a:tailEnd/>
          </a:ln>
        </p:spPr>
        <p:txBody>
          <a:bodyPr>
            <a:spAutoFit/>
          </a:bodyPr>
          <a:lstStyle/>
          <a:p>
            <a:r>
              <a:rPr lang="en-GB" sz="2400" b="1" dirty="0">
                <a:latin typeface="Comic Sans MS" pitchFamily="66" charset="0"/>
              </a:rPr>
              <a:t>Ones and tens and hundreds, thousands!</a:t>
            </a:r>
          </a:p>
          <a:p>
            <a:r>
              <a:rPr lang="en-GB" sz="2400" b="1" dirty="0">
                <a:latin typeface="Comic Sans MS" pitchFamily="66" charset="0"/>
              </a:rPr>
              <a:t>(We’re not just a few)</a:t>
            </a:r>
          </a:p>
          <a:p>
            <a:r>
              <a:rPr lang="en-GB" sz="2400" b="1" dirty="0">
                <a:latin typeface="Comic Sans MS" pitchFamily="66" charset="0"/>
              </a:rPr>
              <a:t>Count on us to raise a fuss as </a:t>
            </a:r>
            <a:br>
              <a:rPr lang="en-GB" sz="2400" b="1" dirty="0">
                <a:latin typeface="Comic Sans MS" pitchFamily="66" charset="0"/>
              </a:rPr>
            </a:br>
            <a:r>
              <a:rPr lang="en-GB" sz="2400" b="1" dirty="0">
                <a:latin typeface="Comic Sans MS" pitchFamily="66" charset="0"/>
              </a:rPr>
              <a:t>We speak out for you.</a:t>
            </a:r>
          </a:p>
          <a:p>
            <a:endParaRPr lang="en-GB" sz="2400" b="1" dirty="0">
              <a:latin typeface="Comic Sans MS" pitchFamily="66" charset="0"/>
            </a:endParaRPr>
          </a:p>
          <a:p>
            <a:r>
              <a:rPr lang="en-GB" sz="2400" b="1" dirty="0">
                <a:solidFill>
                  <a:srgbClr val="0070C0"/>
                </a:solidFill>
                <a:latin typeface="Comic Sans MS" pitchFamily="66" charset="0"/>
              </a:rPr>
              <a:t>You can count on us! </a:t>
            </a:r>
          </a:p>
          <a:p>
            <a:r>
              <a:rPr lang="en-GB" sz="2400" b="1" dirty="0">
                <a:solidFill>
                  <a:srgbClr val="0070C0"/>
                </a:solidFill>
                <a:latin typeface="Comic Sans MS" pitchFamily="66" charset="0"/>
              </a:rPr>
              <a:t>Yes us too.</a:t>
            </a:r>
          </a:p>
          <a:p>
            <a:r>
              <a:rPr lang="en-GB" sz="2400" b="1" dirty="0">
                <a:solidFill>
                  <a:srgbClr val="0070C0"/>
                </a:solidFill>
                <a:latin typeface="Comic Sans MS" pitchFamily="66" charset="0"/>
              </a:rPr>
              <a:t>Here’s a vow we’re making now: yes,</a:t>
            </a:r>
          </a:p>
          <a:p>
            <a:r>
              <a:rPr lang="en-GB" sz="2400" b="1" dirty="0">
                <a:solidFill>
                  <a:srgbClr val="0070C0"/>
                </a:solidFill>
                <a:latin typeface="Comic Sans MS" pitchFamily="66" charset="0"/>
              </a:rPr>
              <a:t>We’ll speak out for you.</a:t>
            </a:r>
            <a:endParaRPr lang="en-GB" sz="2400" dirty="0">
              <a:latin typeface="Comic Sans MS" pitchFamily="66" charset="0"/>
            </a:endParaRPr>
          </a:p>
        </p:txBody>
      </p:sp>
      <p:pic>
        <p:nvPicPr>
          <p:cNvPr id="7" name="Picture 2">
            <a:extLst>
              <a:ext uri="{FF2B5EF4-FFF2-40B4-BE49-F238E27FC236}">
                <a16:creationId xmlns:a16="http://schemas.microsoft.com/office/drawing/2014/main" id="{AB127645-3D84-8C09-B8D8-FA1E2CCDD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C47A2882-4592-9157-8585-DEA173F9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FAA4B3C9-46F1-3C89-57E4-11550A0359D5}"/>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1577995988"/>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2">
            <a:extLst>
              <a:ext uri="{FF2B5EF4-FFF2-40B4-BE49-F238E27FC236}">
                <a16:creationId xmlns:a16="http://schemas.microsoft.com/office/drawing/2014/main" id="{A6D1952D-586B-4DDB-84BB-E1F1B6EA212B}"/>
              </a:ext>
            </a:extLst>
          </p:cNvPr>
          <p:cNvSpPr txBox="1">
            <a:spLocks noChangeArrowheads="1"/>
          </p:cNvSpPr>
          <p:nvPr/>
        </p:nvSpPr>
        <p:spPr bwMode="auto">
          <a:xfrm>
            <a:off x="3625094" y="364280"/>
            <a:ext cx="4751884"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dirty="0">
                <a:latin typeface="Segoe UI" panose="020B0502040204020203" pitchFamily="34" charset="0"/>
                <a:cs typeface="Segoe UI" panose="020B0502040204020203" pitchFamily="34" charset="0"/>
              </a:rPr>
              <a:t>BRIEF BRIEFING 2</a:t>
            </a:r>
          </a:p>
          <a:p>
            <a:pPr eaLnBrk="1" hangingPunct="1">
              <a:spcBef>
                <a:spcPct val="0"/>
              </a:spcBef>
              <a:buFontTx/>
              <a:buNone/>
            </a:pPr>
            <a:endParaRPr lang="en-GB" altLang="en-US" sz="16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The Promises on Poverty now reference the UN’s </a:t>
            </a:r>
            <a:r>
              <a:rPr lang="en-GB" sz="1600" dirty="0">
                <a:latin typeface="Segoe UI" panose="020B0502040204020203" pitchFamily="34" charset="0"/>
                <a:cs typeface="Segoe UI" panose="020B0502040204020203" pitchFamily="34" charset="0"/>
              </a:rPr>
              <a:t>Sustainable Development Goals.  </a:t>
            </a:r>
          </a:p>
          <a:p>
            <a:pPr eaLnBrk="1" hangingPunct="1">
              <a:spcBef>
                <a:spcPct val="0"/>
              </a:spcBef>
              <a:buFontTx/>
              <a:buNone/>
            </a:pPr>
            <a:endParaRPr lang="en-GB" sz="1600" dirty="0">
              <a:latin typeface="Segoe UI" panose="020B0502040204020203" pitchFamily="34" charset="0"/>
              <a:cs typeface="Segoe UI" panose="020B0502040204020203" pitchFamily="34" charset="0"/>
            </a:endParaRPr>
          </a:p>
          <a:p>
            <a:pPr eaLnBrk="1" hangingPunct="1">
              <a:spcBef>
                <a:spcPct val="0"/>
              </a:spcBef>
              <a:buFontTx/>
              <a:buNone/>
            </a:pPr>
            <a:r>
              <a:rPr lang="en-GB" sz="1600" dirty="0">
                <a:latin typeface="Segoe UI" panose="020B0502040204020203" pitchFamily="34" charset="0"/>
                <a:cs typeface="Segoe UI" panose="020B0502040204020203" pitchFamily="34" charset="0"/>
              </a:rPr>
              <a:t>These are a collection of 17 interlinked global goals designed to be a blueprint to achieve a better and more sustainable future for all. The SDGs were set up in 2015 by the United Nations General Assembly and are intended to be achieved by 2030.  They’re shown larger on the next slide.</a:t>
            </a:r>
          </a:p>
          <a:p>
            <a:pPr eaLnBrk="1" hangingPunct="1">
              <a:spcBef>
                <a:spcPct val="0"/>
              </a:spcBef>
              <a:buFontTx/>
              <a:buNone/>
            </a:pPr>
            <a:endParaRPr lang="en-GB" altLang="en-US" sz="16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The Promises start with No Poverty, Zero Hunger, Good Health &amp; Wellbeing, and Quality Education.  Clean Water and Sanitation, Climate Action, Peace &amp; Justice, and Decent Work also get mentioned. And there’s much appreciation of all those who take action on the SDGs and otherwise in working for a better world. </a:t>
            </a:r>
            <a:br>
              <a:rPr lang="en-GB" altLang="en-US" sz="1600" dirty="0">
                <a:latin typeface="Segoe UI" panose="020B0502040204020203" pitchFamily="34" charset="0"/>
                <a:cs typeface="Segoe UI" panose="020B0502040204020203" pitchFamily="34" charset="0"/>
              </a:rPr>
            </a:br>
            <a:endParaRPr lang="en-GB" altLang="en-US" sz="16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Each of the Promises starts with pictures found online.  The Count on Us Song has some from the People’s Assemblies organised by the Call to Action Against Poverty in September 2021.</a:t>
            </a:r>
          </a:p>
          <a:p>
            <a:pPr eaLnBrk="1" hangingPunct="1">
              <a:spcBef>
                <a:spcPct val="0"/>
              </a:spcBef>
              <a:buNone/>
            </a:pPr>
            <a:endParaRPr lang="en-GB" altLang="en-US" sz="1800" b="1" dirty="0">
              <a:latin typeface="Arial" panose="020B0604020202020204" pitchFamily="34" charset="0"/>
            </a:endParaRPr>
          </a:p>
        </p:txBody>
      </p:sp>
      <p:pic>
        <p:nvPicPr>
          <p:cNvPr id="5" name="Picture 4" descr="A person with white hair&#10;&#10;Description automatically generated with low confidence">
            <a:extLst>
              <a:ext uri="{FF2B5EF4-FFF2-40B4-BE49-F238E27FC236}">
                <a16:creationId xmlns:a16="http://schemas.microsoft.com/office/drawing/2014/main" id="{F47A6A45-FFCD-47AB-A542-F35FAE115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518" y="503146"/>
            <a:ext cx="1080120" cy="1300830"/>
          </a:xfrm>
          <a:prstGeom prst="rect">
            <a:avLst/>
          </a:prstGeom>
        </p:spPr>
      </p:pic>
      <p:pic>
        <p:nvPicPr>
          <p:cNvPr id="2" name="Picture 2">
            <a:extLst>
              <a:ext uri="{FF2B5EF4-FFF2-40B4-BE49-F238E27FC236}">
                <a16:creationId xmlns:a16="http://schemas.microsoft.com/office/drawing/2014/main" id="{D5D5FD61-4CA6-4B2D-9491-80B544090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24" y="2126746"/>
            <a:ext cx="2538614" cy="11691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SUSO Schools Logo22">
            <a:extLst>
              <a:ext uri="{FF2B5EF4-FFF2-40B4-BE49-F238E27FC236}">
                <a16:creationId xmlns:a16="http://schemas.microsoft.com/office/drawing/2014/main" id="{33ED0A82-1DA3-433B-A2EC-957936D70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43" y="470411"/>
            <a:ext cx="1554647" cy="14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3 The UN 17 Sustainable Development Goals (SDGs), implemented by all... |  Download Scientific Diagram">
            <a:extLst>
              <a:ext uri="{FF2B5EF4-FFF2-40B4-BE49-F238E27FC236}">
                <a16:creationId xmlns:a16="http://schemas.microsoft.com/office/drawing/2014/main" id="{E1F27AF5-93AC-48E6-84F6-9AF5CAD51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323" y="3379092"/>
            <a:ext cx="1815336" cy="14537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website&#10;&#10;Description automatically generated">
            <a:extLst>
              <a:ext uri="{FF2B5EF4-FFF2-40B4-BE49-F238E27FC236}">
                <a16:creationId xmlns:a16="http://schemas.microsoft.com/office/drawing/2014/main" id="{16415710-8280-47B2-A3CC-698751F7D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323" y="4915992"/>
            <a:ext cx="1815336" cy="704699"/>
          </a:xfrm>
          <a:prstGeom prst="rect">
            <a:avLst/>
          </a:prstGeom>
        </p:spPr>
      </p:pic>
      <p:pic>
        <p:nvPicPr>
          <p:cNvPr id="15" name="Picture 14" descr="Text&#10;&#10;Description automatically generated">
            <a:extLst>
              <a:ext uri="{FF2B5EF4-FFF2-40B4-BE49-F238E27FC236}">
                <a16:creationId xmlns:a16="http://schemas.microsoft.com/office/drawing/2014/main" id="{6C12D1DC-EAB9-4C22-8749-650808EBAD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581" y="5618050"/>
            <a:ext cx="1781175" cy="657225"/>
          </a:xfrm>
          <a:prstGeom prst="rect">
            <a:avLst/>
          </a:prstGeom>
        </p:spPr>
      </p:pic>
    </p:spTree>
    <p:extLst>
      <p:ext uri="{BB962C8B-B14F-4D97-AF65-F5344CB8AC3E}">
        <p14:creationId xmlns:p14="http://schemas.microsoft.com/office/powerpoint/2010/main" val="1651220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fade">
                                      <p:cBhvr>
                                        <p:cTn id="12" dur="2000"/>
                                        <p:tgtEl>
                                          <p:spTgt spid="4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fade">
                                      <p:cBhvr>
                                        <p:cTn id="17" dur="2000"/>
                                        <p:tgtEl>
                                          <p:spTgt spid="4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9">
                                            <p:txEl>
                                              <p:pRg st="6" end="6"/>
                                            </p:txEl>
                                          </p:spTgt>
                                        </p:tgtEl>
                                        <p:attrNameLst>
                                          <p:attrName>style.visibility</p:attrName>
                                        </p:attrNameLst>
                                      </p:cBhvr>
                                      <p:to>
                                        <p:strVal val="visible"/>
                                      </p:to>
                                    </p:set>
                                    <p:animEffect transition="in" filter="fade">
                                      <p:cBhvr>
                                        <p:cTn id="22" dur="2000"/>
                                        <p:tgtEl>
                                          <p:spTgt spid="409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9">
                                            <p:txEl>
                                              <p:pRg st="7" end="7"/>
                                            </p:txEl>
                                          </p:spTgt>
                                        </p:tgtEl>
                                        <p:attrNameLst>
                                          <p:attrName>style.visibility</p:attrName>
                                        </p:attrNameLst>
                                      </p:cBhvr>
                                      <p:to>
                                        <p:strVal val="visible"/>
                                      </p:to>
                                    </p:set>
                                    <p:animEffect transition="in" filter="fade">
                                      <p:cBhvr>
                                        <p:cTn id="27" dur="20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4</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78255635-8349-4F40-8E71-D3002F023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541" y="1743451"/>
            <a:ext cx="7873946" cy="413382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BCCC76E4-8A11-7FD5-4CB6-FCF98E4B9DDF}"/>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435024141"/>
      </p:ext>
    </p:extLst>
  </p:cSld>
  <p:clrMapOvr>
    <a:masterClrMapping/>
  </p:clrMapOvr>
  <p:transition spd="med" advTm="10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705916"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4 </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TextBox 7">
            <a:extLst>
              <a:ext uri="{FF2B5EF4-FFF2-40B4-BE49-F238E27FC236}">
                <a16:creationId xmlns:a16="http://schemas.microsoft.com/office/drawing/2014/main" id="{36F7A975-F1E0-4614-AFA0-B55A15983541}"/>
              </a:ext>
            </a:extLst>
          </p:cNvPr>
          <p:cNvSpPr txBox="1"/>
          <p:nvPr/>
        </p:nvSpPr>
        <p:spPr>
          <a:xfrm>
            <a:off x="755028" y="2911675"/>
            <a:ext cx="6907434" cy="3416320"/>
          </a:xfrm>
          <a:prstGeom prst="rect">
            <a:avLst/>
          </a:prstGeom>
          <a:noFill/>
        </p:spPr>
        <p:txBody>
          <a:bodyPr wrap="square">
            <a:spAutoFit/>
          </a:bodyPr>
          <a:lstStyle/>
          <a:p>
            <a:r>
              <a:rPr lang="en-GB" sz="2400" b="1" dirty="0">
                <a:latin typeface="Comic Sans MS" pitchFamily="66" charset="0"/>
              </a:rPr>
              <a:t>Poverty we want to end, and injustice too.</a:t>
            </a:r>
          </a:p>
          <a:p>
            <a:r>
              <a:rPr lang="en-GB" sz="2400" b="1" dirty="0">
                <a:latin typeface="Comic Sans MS" pitchFamily="66" charset="0"/>
              </a:rPr>
              <a:t>So we promise this together</a:t>
            </a:r>
            <a:br>
              <a:rPr lang="en-GB" sz="2400" b="1" dirty="0">
                <a:latin typeface="Comic Sans MS" pitchFamily="66" charset="0"/>
              </a:rPr>
            </a:br>
            <a:r>
              <a:rPr lang="en-GB" sz="2400" b="1" dirty="0">
                <a:latin typeface="Comic Sans MS" pitchFamily="66" charset="0"/>
              </a:rPr>
              <a:t>We’ll step up for you.</a:t>
            </a:r>
            <a:br>
              <a:rPr lang="en-GB" sz="2400" b="1" dirty="0">
                <a:latin typeface="Comic Sans MS" pitchFamily="66" charset="0"/>
              </a:rPr>
            </a:br>
            <a:endParaRPr lang="en-GB" sz="2400" b="1" dirty="0">
              <a:latin typeface="Comic Sans MS" pitchFamily="66" charset="0"/>
            </a:endParaRPr>
          </a:p>
          <a:p>
            <a:r>
              <a:rPr lang="en-GB" sz="2400" b="1" dirty="0">
                <a:solidFill>
                  <a:srgbClr val="0070C0"/>
                </a:solidFill>
                <a:latin typeface="Comic Sans MS" pitchFamily="66" charset="0"/>
              </a:rPr>
              <a:t>You can count on us! We’re with you!</a:t>
            </a:r>
          </a:p>
          <a:p>
            <a:r>
              <a:rPr lang="en-GB" sz="2400" b="1" dirty="0">
                <a:solidFill>
                  <a:srgbClr val="0070C0"/>
                </a:solidFill>
                <a:latin typeface="Comic Sans MS" pitchFamily="66" charset="0"/>
              </a:rPr>
              <a:t>Hand in hand and side by side</a:t>
            </a:r>
            <a:r>
              <a:rPr lang="en-GB" sz="2400" b="1">
                <a:solidFill>
                  <a:srgbClr val="0070C0"/>
                </a:solidFill>
                <a:latin typeface="Comic Sans MS" pitchFamily="66" charset="0"/>
              </a:rPr>
              <a:t>, yes,</a:t>
            </a:r>
            <a:br>
              <a:rPr lang="en-GB" sz="2400" b="1" dirty="0">
                <a:solidFill>
                  <a:srgbClr val="0070C0"/>
                </a:solidFill>
                <a:latin typeface="Comic Sans MS" pitchFamily="66" charset="0"/>
              </a:rPr>
            </a:br>
            <a:r>
              <a:rPr lang="en-GB" sz="2400" b="1" dirty="0">
                <a:solidFill>
                  <a:srgbClr val="0070C0"/>
                </a:solidFill>
                <a:latin typeface="Comic Sans MS" pitchFamily="66" charset="0"/>
              </a:rPr>
              <a:t>We’ll step up for you.</a:t>
            </a:r>
          </a:p>
          <a:p>
            <a:endParaRPr lang="en-GB" sz="2400" b="1" dirty="0">
              <a:solidFill>
                <a:srgbClr val="0070C0"/>
              </a:solidFill>
              <a:latin typeface="Comic Sans MS" pitchFamily="66" charset="0"/>
            </a:endParaRPr>
          </a:p>
          <a:p>
            <a:r>
              <a:rPr lang="en-GB" sz="2400" b="1" dirty="0">
                <a:solidFill>
                  <a:srgbClr val="0070C0"/>
                </a:solidFill>
                <a:latin typeface="Comic Sans MS" pitchFamily="66" charset="0"/>
              </a:rPr>
              <a:t>WE WILL!</a:t>
            </a:r>
            <a:endParaRPr lang="en-GB" sz="2400" b="1" dirty="0">
              <a:latin typeface="Calibri" pitchFamily="34" charset="0"/>
            </a:endParaRPr>
          </a:p>
        </p:txBody>
      </p:sp>
      <p:pic>
        <p:nvPicPr>
          <p:cNvPr id="7" name="Picture 2">
            <a:extLst>
              <a:ext uri="{FF2B5EF4-FFF2-40B4-BE49-F238E27FC236}">
                <a16:creationId xmlns:a16="http://schemas.microsoft.com/office/drawing/2014/main" id="{C0465777-7C0D-AF9D-CBA5-DF6A32096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20E918AD-52DF-36A4-BE65-473BD84CD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318C9FA6-D657-086F-CE82-2E2E45B34380}"/>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074380247"/>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7">
            <a:extLst>
              <a:ext uri="{FF2B5EF4-FFF2-40B4-BE49-F238E27FC236}">
                <a16:creationId xmlns:a16="http://schemas.microsoft.com/office/drawing/2014/main" id="{D2797388-64AE-4ABA-9037-57DF9913298B}"/>
              </a:ext>
            </a:extLst>
          </p:cNvPr>
          <p:cNvSpPr/>
          <p:nvPr/>
        </p:nvSpPr>
        <p:spPr>
          <a:xfrm>
            <a:off x="760910" y="1844824"/>
            <a:ext cx="4464496" cy="2474524"/>
          </a:xfrm>
          <a:prstGeom prst="rect">
            <a:avLst/>
          </a:prstGeom>
        </p:spPr>
        <p:txBody>
          <a:bodyPr wrap="square">
            <a:spAutoFit/>
          </a:bodyPr>
          <a:lstStyle/>
          <a:p>
            <a:pPr>
              <a:lnSpc>
                <a:spcPct val="90000"/>
              </a:lnSpc>
              <a:spcBef>
                <a:spcPts val="0"/>
              </a:spcBef>
              <a:defRPr/>
            </a:pPr>
            <a:r>
              <a:rPr lang="en-GB" sz="2800" b="1" dirty="0">
                <a:solidFill>
                  <a:schemeClr val="accent1"/>
                </a:solidFill>
                <a:latin typeface="Comic Sans MS" panose="030F0702030302020204" pitchFamily="66" charset="0"/>
                <a:cs typeface="Tahoma" pitchFamily="34" charset="0"/>
              </a:rPr>
              <a:t>Let’s finish with a moment’s silence again</a:t>
            </a:r>
            <a:br>
              <a:rPr lang="en-GB" sz="2800" b="1" dirty="0">
                <a:solidFill>
                  <a:schemeClr val="accent1"/>
                </a:solidFill>
                <a:latin typeface="Comic Sans MS" panose="030F0702030302020204" pitchFamily="66" charset="0"/>
                <a:cs typeface="Tahoma" pitchFamily="34" charset="0"/>
              </a:rPr>
            </a:br>
            <a:br>
              <a:rPr lang="en-GB" sz="2800" b="1" dirty="0">
                <a:solidFill>
                  <a:schemeClr val="accent1"/>
                </a:solidFill>
                <a:latin typeface="Comic Sans MS" panose="030F0702030302020204" pitchFamily="66" charset="0"/>
                <a:cs typeface="Tahoma" pitchFamily="34" charset="0"/>
              </a:rPr>
            </a:br>
            <a:r>
              <a:rPr lang="en-GB" sz="2800" b="1" dirty="0">
                <a:solidFill>
                  <a:schemeClr val="accent1"/>
                </a:solidFill>
                <a:latin typeface="Comic Sans MS" panose="030F0702030302020204" pitchFamily="66" charset="0"/>
                <a:cs typeface="Tahoma" pitchFamily="34" charset="0"/>
              </a:rPr>
              <a:t>listening for echoes from around the world</a:t>
            </a:r>
          </a:p>
          <a:p>
            <a:pPr>
              <a:lnSpc>
                <a:spcPct val="90000"/>
              </a:lnSpc>
              <a:spcBef>
                <a:spcPts val="0"/>
              </a:spcBef>
              <a:defRPr/>
            </a:pPr>
            <a:endParaRPr lang="en-GB" sz="3200" b="1" dirty="0">
              <a:latin typeface="+mn-lt"/>
              <a:cs typeface="Tahoma" pitchFamily="34" charset="0"/>
            </a:endParaRPr>
          </a:p>
        </p:txBody>
      </p:sp>
      <p:pic>
        <p:nvPicPr>
          <p:cNvPr id="10" name="Picture 2">
            <a:extLst>
              <a:ext uri="{FF2B5EF4-FFF2-40B4-BE49-F238E27FC236}">
                <a16:creationId xmlns:a16="http://schemas.microsoft.com/office/drawing/2014/main" id="{5B927C9A-291F-42B5-BC82-6955D23EE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402530"/>
            <a:ext cx="3163018" cy="31630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Hugh\AppData\Local\Microsoft\Windows\Temporary Internet Files\Content.IE5\T963K2WL\MP900430507[1].jpg">
            <a:extLst>
              <a:ext uri="{FF2B5EF4-FFF2-40B4-BE49-F238E27FC236}">
                <a16:creationId xmlns:a16="http://schemas.microsoft.com/office/drawing/2014/main" id="{889DAABF-E8AA-4440-B594-4C801D4C8463}"/>
              </a:ext>
            </a:extLst>
          </p:cNvPr>
          <p:cNvPicPr>
            <a:picLocks noChangeAspect="1" noChangeArrowheads="1"/>
          </p:cNvPicPr>
          <p:nvPr/>
        </p:nvPicPr>
        <p:blipFill>
          <a:blip r:embed="rId5" cstate="print"/>
          <a:srcRect/>
          <a:stretch>
            <a:fillRect/>
          </a:stretch>
        </p:blipFill>
        <p:spPr bwMode="auto">
          <a:xfrm>
            <a:off x="7164288" y="1820423"/>
            <a:ext cx="1368152" cy="1368153"/>
          </a:xfrm>
          <a:prstGeom prst="rect">
            <a:avLst/>
          </a:prstGeom>
          <a:noFill/>
          <a:ln w="9525">
            <a:noFill/>
            <a:miter lim="800000"/>
            <a:headEnd/>
            <a:tailEnd/>
          </a:ln>
        </p:spPr>
      </p:pic>
      <p:sp>
        <p:nvSpPr>
          <p:cNvPr id="7" name="Rounded Rectangle 4">
            <a:extLst>
              <a:ext uri="{FF2B5EF4-FFF2-40B4-BE49-F238E27FC236}">
                <a16:creationId xmlns:a16="http://schemas.microsoft.com/office/drawing/2014/main" id="{E368376E-C39A-B8C5-EEEF-4CBA23721526}"/>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196877605"/>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983235"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Well done!</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7" name="Rectangle 5">
            <a:extLst>
              <a:ext uri="{FF2B5EF4-FFF2-40B4-BE49-F238E27FC236}">
                <a16:creationId xmlns:a16="http://schemas.microsoft.com/office/drawing/2014/main" id="{76906E01-7F02-47D1-AB95-535E9F1F9429}"/>
              </a:ext>
            </a:extLst>
          </p:cNvPr>
          <p:cNvSpPr>
            <a:spLocks noChangeArrowheads="1"/>
          </p:cNvSpPr>
          <p:nvPr/>
        </p:nvSpPr>
        <p:spPr bwMode="auto">
          <a:xfrm>
            <a:off x="1181867" y="3167390"/>
            <a:ext cx="7561263" cy="1323439"/>
          </a:xfrm>
          <a:prstGeom prst="rect">
            <a:avLst/>
          </a:prstGeom>
          <a:noFill/>
          <a:ln w="9525">
            <a:noFill/>
            <a:miter lim="800000"/>
            <a:headEnd/>
            <a:tailEnd/>
          </a:ln>
        </p:spPr>
        <p:txBody>
          <a:bodyPr>
            <a:spAutoFit/>
          </a:bodyPr>
          <a:lstStyle/>
          <a:p>
            <a:r>
              <a:rPr lang="en-GB" sz="4000" b="1" dirty="0">
                <a:solidFill>
                  <a:srgbClr val="0070C0"/>
                </a:solidFill>
                <a:latin typeface="Comic Sans MS" pitchFamily="66" charset="0"/>
              </a:rPr>
              <a:t>Now sing yourself a pat on the back.</a:t>
            </a:r>
          </a:p>
        </p:txBody>
      </p:sp>
      <p:pic>
        <p:nvPicPr>
          <p:cNvPr id="9" name="Picture 8">
            <a:extLst>
              <a:ext uri="{FF2B5EF4-FFF2-40B4-BE49-F238E27FC236}">
                <a16:creationId xmlns:a16="http://schemas.microsoft.com/office/drawing/2014/main" id="{AB1C9C62-C7B2-407C-8E07-D947E26BDA27}"/>
              </a:ext>
            </a:extLst>
          </p:cNvPr>
          <p:cNvPicPr>
            <a:picLocks noChangeAspect="1"/>
          </p:cNvPicPr>
          <p:nvPr/>
        </p:nvPicPr>
        <p:blipFill>
          <a:blip r:embed="rId4"/>
          <a:stretch>
            <a:fillRect/>
          </a:stretch>
        </p:blipFill>
        <p:spPr>
          <a:xfrm>
            <a:off x="742221" y="1844824"/>
            <a:ext cx="7975180" cy="4486040"/>
          </a:xfrm>
          <a:prstGeom prst="rect">
            <a:avLst/>
          </a:prstGeom>
        </p:spPr>
      </p:pic>
      <p:sp>
        <p:nvSpPr>
          <p:cNvPr id="8" name="Rounded Rectangle 4">
            <a:extLst>
              <a:ext uri="{FF2B5EF4-FFF2-40B4-BE49-F238E27FC236}">
                <a16:creationId xmlns:a16="http://schemas.microsoft.com/office/drawing/2014/main" id="{03781011-D9B6-8801-E298-829C56D99F18}"/>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1255334901"/>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3174267"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Have a good day!</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9" name="Picture 4">
            <a:extLst>
              <a:ext uri="{FF2B5EF4-FFF2-40B4-BE49-F238E27FC236}">
                <a16:creationId xmlns:a16="http://schemas.microsoft.com/office/drawing/2014/main" id="{C15B450E-93D6-4A2B-8147-738840F10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6460511" cy="484538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4">
            <a:extLst>
              <a:ext uri="{FF2B5EF4-FFF2-40B4-BE49-F238E27FC236}">
                <a16:creationId xmlns:a16="http://schemas.microsoft.com/office/drawing/2014/main" id="{E9EAF79D-9240-AA5F-6318-0B7E3AD54EC3}"/>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665223216"/>
      </p:ext>
    </p:extLst>
  </p:cSld>
  <p:clrMapOvr>
    <a:masterClrMapping/>
  </p:clrMapOvr>
  <p:transition spd="med" advTm="10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830997"/>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Guide </a:t>
            </a:r>
            <a:r>
              <a:rPr lang="en-GB" sz="2400" b="1">
                <a:solidFill>
                  <a:schemeClr val="bg1"/>
                </a:solidFill>
                <a:latin typeface="Segoe UI" panose="020B0502040204020203" pitchFamily="34" charset="0"/>
                <a:cs typeface="Segoe UI" panose="020B0502040204020203" pitchFamily="34" charset="0"/>
              </a:rPr>
              <a:t>to the </a:t>
            </a:r>
            <a:r>
              <a:rPr lang="en-GB" sz="2400" b="1" dirty="0">
                <a:solidFill>
                  <a:schemeClr val="bg1"/>
                </a:solidFill>
                <a:latin typeface="Segoe UI" panose="020B0502040204020203" pitchFamily="34" charset="0"/>
                <a:cs typeface="Segoe UI" panose="020B0502040204020203" pitchFamily="34" charset="0"/>
              </a:rPr>
              <a:t>slideshows</a:t>
            </a:r>
          </a:p>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for school staff and others</a:t>
            </a: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6" y="4836027"/>
            <a:ext cx="3509802" cy="1032294"/>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10" name="Picture 9">
            <a:extLst>
              <a:ext uri="{FF2B5EF4-FFF2-40B4-BE49-F238E27FC236}">
                <a16:creationId xmlns:a16="http://schemas.microsoft.com/office/drawing/2014/main" id="{6B622BEA-D223-45FD-9F7E-42791D234F07}"/>
              </a:ext>
            </a:extLst>
          </p:cNvPr>
          <p:cNvPicPr>
            <a:picLocks noChangeAspect="1"/>
          </p:cNvPicPr>
          <p:nvPr/>
        </p:nvPicPr>
        <p:blipFill>
          <a:blip r:embed="rId6"/>
          <a:stretch>
            <a:fillRect/>
          </a:stretch>
        </p:blipFill>
        <p:spPr>
          <a:xfrm>
            <a:off x="819774" y="3750277"/>
            <a:ext cx="3450994" cy="991376"/>
          </a:xfrm>
          <a:prstGeom prst="rect">
            <a:avLst/>
          </a:prstGeom>
        </p:spPr>
      </p:pic>
      <p:pic>
        <p:nvPicPr>
          <p:cNvPr id="2" name="Picture 2">
            <a:extLst>
              <a:ext uri="{FF2B5EF4-FFF2-40B4-BE49-F238E27FC236}">
                <a16:creationId xmlns:a16="http://schemas.microsoft.com/office/drawing/2014/main" id="{96FD9B65-BA11-B90D-4896-435E8AEF78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6347" y="3739821"/>
            <a:ext cx="1983492" cy="193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1946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00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SUSO Schools Logo22">
            <a:extLst>
              <a:ext uri="{FF2B5EF4-FFF2-40B4-BE49-F238E27FC236}">
                <a16:creationId xmlns:a16="http://schemas.microsoft.com/office/drawing/2014/main" id="{33ED0A82-1DA3-433B-A2EC-957936D70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43" y="470411"/>
            <a:ext cx="1554647" cy="14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aphical user interface, website&#10;&#10;Description automatically generated">
            <a:extLst>
              <a:ext uri="{FF2B5EF4-FFF2-40B4-BE49-F238E27FC236}">
                <a16:creationId xmlns:a16="http://schemas.microsoft.com/office/drawing/2014/main" id="{16415710-8280-47B2-A3CC-698751F7D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233" y="5724637"/>
            <a:ext cx="1815336" cy="704699"/>
          </a:xfrm>
          <a:prstGeom prst="rect">
            <a:avLst/>
          </a:prstGeom>
        </p:spPr>
      </p:pic>
      <p:pic>
        <p:nvPicPr>
          <p:cNvPr id="4098" name="Picture 2" descr="Sustainable Development Goals launch in 2016">
            <a:extLst>
              <a:ext uri="{FF2B5EF4-FFF2-40B4-BE49-F238E27FC236}">
                <a16:creationId xmlns:a16="http://schemas.microsoft.com/office/drawing/2014/main" id="{5B17C89E-C01B-4D96-9264-F61DF21B6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415768"/>
            <a:ext cx="69342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35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57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461665"/>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endParaRPr lang="en-GB" sz="2400" b="1" dirty="0">
              <a:solidFill>
                <a:schemeClr val="bg1"/>
              </a:solidFill>
              <a:latin typeface="Segoe UI" panose="020B0502040204020203" pitchFamily="34" charset="0"/>
              <a:cs typeface="Segoe UI" panose="020B0502040204020203" pitchFamily="34" charset="0"/>
            </a:endParaRPr>
          </a:p>
        </p:txBody>
      </p:sp>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4"/>
          <a:stretch>
            <a:fillRect/>
          </a:stretch>
        </p:blipFill>
        <p:spPr>
          <a:xfrm>
            <a:off x="7668344" y="1335033"/>
            <a:ext cx="1008112" cy="498458"/>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8AD8BD1-22A4-4DB2-8758-15C387D34488}"/>
              </a:ext>
            </a:extLst>
          </p:cNvPr>
          <p:cNvPicPr>
            <a:picLocks noChangeAspect="1"/>
          </p:cNvPicPr>
          <p:nvPr/>
        </p:nvPicPr>
        <p:blipFill>
          <a:blip r:embed="rId5"/>
          <a:stretch>
            <a:fillRect/>
          </a:stretch>
        </p:blipFill>
        <p:spPr>
          <a:xfrm>
            <a:off x="791715" y="2649094"/>
            <a:ext cx="6416868" cy="1818308"/>
          </a:xfrm>
          <a:prstGeom prst="rect">
            <a:avLst/>
          </a:prstGeom>
        </p:spPr>
      </p:pic>
      <p:pic>
        <p:nvPicPr>
          <p:cNvPr id="2" name="Picture 2">
            <a:extLst>
              <a:ext uri="{FF2B5EF4-FFF2-40B4-BE49-F238E27FC236}">
                <a16:creationId xmlns:a16="http://schemas.microsoft.com/office/drawing/2014/main" id="{E5143AB1-675D-F4F8-D2AB-8A0164F6CD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715" y="4514027"/>
            <a:ext cx="1474468" cy="143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6324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ADCA12BE-85F5-499D-8BE7-F75BE8C53DEF}"/>
              </a:ext>
            </a:extLst>
          </p:cNvPr>
          <p:cNvSpPr/>
          <p:nvPr/>
        </p:nvSpPr>
        <p:spPr>
          <a:xfrm>
            <a:off x="3275856" y="255339"/>
            <a:ext cx="5502864" cy="634732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0" name="Picture 7" descr="SUSO Schools Logo22">
            <a:extLst>
              <a:ext uri="{FF2B5EF4-FFF2-40B4-BE49-F238E27FC236}">
                <a16:creationId xmlns:a16="http://schemas.microsoft.com/office/drawing/2014/main" id="{6AD82E82-3020-4EE7-90BB-4E1E70C9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52" y="1041791"/>
            <a:ext cx="1795903" cy="162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US TOO PNG">
            <a:extLst>
              <a:ext uri="{FF2B5EF4-FFF2-40B4-BE49-F238E27FC236}">
                <a16:creationId xmlns:a16="http://schemas.microsoft.com/office/drawing/2014/main" id="{9BB1A897-45D6-41F0-A61B-CB9534DC5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581128"/>
            <a:ext cx="1759538" cy="11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graphical user interface&#10;&#10;Description automatically generated">
            <a:extLst>
              <a:ext uri="{FF2B5EF4-FFF2-40B4-BE49-F238E27FC236}">
                <a16:creationId xmlns:a16="http://schemas.microsoft.com/office/drawing/2014/main" id="{10A3BD59-85DF-4AA3-BAD4-3F93EF5EDDFE}"/>
              </a:ext>
            </a:extLst>
          </p:cNvPr>
          <p:cNvPicPr>
            <a:picLocks noChangeAspect="1"/>
          </p:cNvPicPr>
          <p:nvPr/>
        </p:nvPicPr>
        <p:blipFill>
          <a:blip r:embed="rId4"/>
          <a:stretch>
            <a:fillRect/>
          </a:stretch>
        </p:blipFill>
        <p:spPr>
          <a:xfrm>
            <a:off x="3628835" y="1100893"/>
            <a:ext cx="4821613" cy="1366271"/>
          </a:xfrm>
          <a:prstGeom prst="rect">
            <a:avLst/>
          </a:prstGeom>
        </p:spPr>
      </p:pic>
    </p:spTree>
    <p:extLst>
      <p:ext uri="{BB962C8B-B14F-4D97-AF65-F5344CB8AC3E}">
        <p14:creationId xmlns:p14="http://schemas.microsoft.com/office/powerpoint/2010/main" val="975464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99"/>
                                          </p:stCondLst>
                                        </p:cTn>
                                        <p:tgtEl>
                                          <p:spTgt spid="4096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3578714" y="250031"/>
            <a:ext cx="5206331"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3851920" y="548680"/>
            <a:ext cx="47935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GB" sz="2400" b="1" dirty="0">
                <a:solidFill>
                  <a:schemeClr val="bg1"/>
                </a:solidFill>
                <a:latin typeface="Segoe UI" panose="020B0502040204020203" pitchFamily="34" charset="0"/>
                <a:cs typeface="Segoe UI" panose="020B0502040204020203" pitchFamily="34" charset="0"/>
              </a:rPr>
              <a:t>Each year, 17th October is a special day marked by millions of people around the world. </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It's the United Nations Day for the Eradication of Poverty.  </a:t>
            </a:r>
          </a:p>
          <a:p>
            <a:pPr algn="ctr" eaLnBrk="1" hangingPunct="1">
              <a:spcBef>
                <a:spcPct val="0"/>
              </a:spcBef>
              <a:buNone/>
            </a:pPr>
            <a:endParaRPr lang="en-GB" sz="12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Eradication means ending the many forms of poverty that millions and millions of people</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suffer day after day. </a:t>
            </a:r>
          </a:p>
          <a:p>
            <a:pPr algn="ctr" eaLnBrk="1" hangingPunct="1">
              <a:spcBef>
                <a:spcPct val="0"/>
              </a:spcBef>
              <a:buNone/>
            </a:pPr>
            <a:endParaRPr lang="en-GB" sz="12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So what we're going to do is spend a few minutes thinking about them – and the sort of world we want to see for them (and us) as we grow.</a:t>
            </a:r>
          </a:p>
          <a:p>
            <a:pPr algn="ctr" eaLnBrk="1" hangingPunct="1">
              <a:spcBef>
                <a:spcPct val="0"/>
              </a:spcBef>
              <a:buNone/>
            </a:pPr>
            <a:endParaRPr lang="en-GB" sz="21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FontTx/>
              <a:buNone/>
            </a:pPr>
            <a:endParaRPr lang="en-GB" altLang="en-US" sz="1800" dirty="0"/>
          </a:p>
        </p:txBody>
      </p:sp>
      <p:pic>
        <p:nvPicPr>
          <p:cNvPr id="34" name="Picture 2" descr="International Day for the Eradication of Poverty 2021 | Poverty Eradication">
            <a:extLst>
              <a:ext uri="{FF2B5EF4-FFF2-40B4-BE49-F238E27FC236}">
                <a16:creationId xmlns:a16="http://schemas.microsoft.com/office/drawing/2014/main" id="{94CAC6B7-A554-438B-8A6C-99B38EA26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63" y="2175195"/>
            <a:ext cx="2942667" cy="16843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clipart&#10;&#10;Description automatically generated">
            <a:extLst>
              <a:ext uri="{FF2B5EF4-FFF2-40B4-BE49-F238E27FC236}">
                <a16:creationId xmlns:a16="http://schemas.microsoft.com/office/drawing/2014/main" id="{34A089C1-A5EA-4DD5-8405-2704AE6A0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4" y="392056"/>
            <a:ext cx="2026518" cy="1782585"/>
          </a:xfrm>
          <a:prstGeom prst="rect">
            <a:avLst/>
          </a:prstGeom>
        </p:spPr>
      </p:pic>
    </p:spTree>
    <p:extLst>
      <p:ext uri="{BB962C8B-B14F-4D97-AF65-F5344CB8AC3E}">
        <p14:creationId xmlns:p14="http://schemas.microsoft.com/office/powerpoint/2010/main" val="14777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3851920" y="250031"/>
            <a:ext cx="4933125"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4019148" y="547009"/>
            <a:ext cx="432381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GB" sz="2400" b="1" dirty="0">
                <a:solidFill>
                  <a:schemeClr val="bg1"/>
                </a:solidFill>
                <a:latin typeface="Segoe UI" panose="020B0502040204020203" pitchFamily="34" charset="0"/>
                <a:cs typeface="Segoe UI" panose="020B0502040204020203" pitchFamily="34" charset="0"/>
              </a:rPr>
              <a:t>We're not alone in this. </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Many schools and others are joining in this week’s show of action to help end poverty.</a:t>
            </a:r>
          </a:p>
          <a:p>
            <a:pPr algn="ctr" eaLnBrk="1" hangingPunct="1">
              <a:spcBef>
                <a:spcPct val="0"/>
              </a:spcBef>
              <a:buNone/>
            </a:pPr>
            <a:endParaRPr lang="en-GB" sz="14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We’re also appreciating the year-round work of many organisation and individuals campaigning all the year round against poverty - and for all of the Sustainable Development Goals. </a:t>
            </a:r>
          </a:p>
          <a:p>
            <a:pPr algn="ctr" eaLnBrk="1" hangingPunct="1">
              <a:spcBef>
                <a:spcPct val="0"/>
              </a:spcBef>
              <a:buNone/>
            </a:pPr>
            <a:endParaRPr lang="en-GB" sz="14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Ready to make some Promises? </a:t>
            </a:r>
            <a:endParaRPr lang="en-GB" altLang="en-US" sz="1800" dirty="0"/>
          </a:p>
        </p:txBody>
      </p:sp>
      <p:pic>
        <p:nvPicPr>
          <p:cNvPr id="19" name="Picture 18" descr="Text&#10;&#10;Description automatically generated">
            <a:extLst>
              <a:ext uri="{FF2B5EF4-FFF2-40B4-BE49-F238E27FC236}">
                <a16:creationId xmlns:a16="http://schemas.microsoft.com/office/drawing/2014/main" id="{99138B60-5FA4-4F51-86BE-38AFA43FD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37" y="5306288"/>
            <a:ext cx="2477504" cy="914159"/>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AAE584A2-D697-40BB-BB74-0FADE73BE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32" y="2432157"/>
            <a:ext cx="2557715" cy="896704"/>
          </a:xfrm>
          <a:prstGeom prst="rect">
            <a:avLst/>
          </a:prstGeom>
        </p:spPr>
      </p:pic>
      <p:pic>
        <p:nvPicPr>
          <p:cNvPr id="3076" name="Picture 4" descr="UN Approves Global Goals to End Poverty in 15 Years">
            <a:extLst>
              <a:ext uri="{FF2B5EF4-FFF2-40B4-BE49-F238E27FC236}">
                <a16:creationId xmlns:a16="http://schemas.microsoft.com/office/drawing/2014/main" id="{57F8BDAB-66CD-401C-BB9C-C5A5EBD60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51" y="3447142"/>
            <a:ext cx="2320318" cy="1785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in a room&#10;&#10;Description automatically generated with low confidence">
            <a:extLst>
              <a:ext uri="{FF2B5EF4-FFF2-40B4-BE49-F238E27FC236}">
                <a16:creationId xmlns:a16="http://schemas.microsoft.com/office/drawing/2014/main" id="{233079AD-8085-499D-B5B4-0322EC70D8D1}"/>
              </a:ext>
            </a:extLst>
          </p:cNvPr>
          <p:cNvPicPr>
            <a:picLocks noChangeAspect="1"/>
          </p:cNvPicPr>
          <p:nvPr/>
        </p:nvPicPr>
        <p:blipFill rotWithShape="1">
          <a:blip r:embed="rId5">
            <a:extLst>
              <a:ext uri="{28A0092B-C50C-407E-A947-70E740481C1C}">
                <a14:useLocalDpi xmlns:a14="http://schemas.microsoft.com/office/drawing/2010/main" val="0"/>
              </a:ext>
            </a:extLst>
          </a:blip>
          <a:srcRect t="19325"/>
          <a:stretch/>
        </p:blipFill>
        <p:spPr>
          <a:xfrm>
            <a:off x="826246" y="958726"/>
            <a:ext cx="2557715" cy="1387965"/>
          </a:xfrm>
          <a:prstGeom prst="rect">
            <a:avLst/>
          </a:prstGeom>
        </p:spPr>
      </p:pic>
    </p:spTree>
    <p:extLst>
      <p:ext uri="{BB962C8B-B14F-4D97-AF65-F5344CB8AC3E}">
        <p14:creationId xmlns:p14="http://schemas.microsoft.com/office/powerpoint/2010/main" val="1161315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8"/>
</p:tagLst>
</file>

<file path=ppt/tags/tag11.xml><?xml version="1.0" encoding="utf-8"?>
<p:tagLst xmlns:a="http://schemas.openxmlformats.org/drawingml/2006/main" xmlns:r="http://schemas.openxmlformats.org/officeDocument/2006/relationships" xmlns:p="http://schemas.openxmlformats.org/presentationml/2006/main">
  <p:tag name="TIMING" val="|8"/>
</p:tagLst>
</file>

<file path=ppt/tags/tag12.xml><?xml version="1.0" encoding="utf-8"?>
<p:tagLst xmlns:a="http://schemas.openxmlformats.org/drawingml/2006/main" xmlns:r="http://schemas.openxmlformats.org/officeDocument/2006/relationships" xmlns:p="http://schemas.openxmlformats.org/presentationml/2006/main">
  <p:tag name="TIMING" val="|8"/>
</p:tagLst>
</file>

<file path=ppt/tags/tag13.xml><?xml version="1.0" encoding="utf-8"?>
<p:tagLst xmlns:a="http://schemas.openxmlformats.org/drawingml/2006/main" xmlns:r="http://schemas.openxmlformats.org/officeDocument/2006/relationships" xmlns:p="http://schemas.openxmlformats.org/presentationml/2006/main">
  <p:tag name="TIMING" val="|8"/>
</p:tagLst>
</file>

<file path=ppt/tags/tag14.xml><?xml version="1.0" encoding="utf-8"?>
<p:tagLst xmlns:a="http://schemas.openxmlformats.org/drawingml/2006/main" xmlns:r="http://schemas.openxmlformats.org/officeDocument/2006/relationships" xmlns:p="http://schemas.openxmlformats.org/presentationml/2006/main">
  <p:tag name="TIMING" val="|8"/>
</p:tagLst>
</file>

<file path=ppt/tags/tag15.xml><?xml version="1.0" encoding="utf-8"?>
<p:tagLst xmlns:a="http://schemas.openxmlformats.org/drawingml/2006/main" xmlns:r="http://schemas.openxmlformats.org/officeDocument/2006/relationships" xmlns:p="http://schemas.openxmlformats.org/presentationml/2006/main">
  <p:tag name="TIMING" val="|8"/>
</p:tagLst>
</file>

<file path=ppt/tags/tag2.xml><?xml version="1.0" encoding="utf-8"?>
<p:tagLst xmlns:a="http://schemas.openxmlformats.org/drawingml/2006/main" xmlns:r="http://schemas.openxmlformats.org/officeDocument/2006/relationships" xmlns:p="http://schemas.openxmlformats.org/presentationml/2006/main">
  <p:tag name="TIMING" val="|8"/>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8"/>
</p:tagLst>
</file>

<file path=ppt/tags/tag5.xml><?xml version="1.0" encoding="utf-8"?>
<p:tagLst xmlns:a="http://schemas.openxmlformats.org/drawingml/2006/main" xmlns:r="http://schemas.openxmlformats.org/officeDocument/2006/relationships" xmlns:p="http://schemas.openxmlformats.org/presentationml/2006/main">
  <p:tag name="TIMING" val="|8"/>
</p:tagLst>
</file>

<file path=ppt/tags/tag6.xml><?xml version="1.0" encoding="utf-8"?>
<p:tagLst xmlns:a="http://schemas.openxmlformats.org/drawingml/2006/main" xmlns:r="http://schemas.openxmlformats.org/officeDocument/2006/relationships" xmlns:p="http://schemas.openxmlformats.org/presentationml/2006/main">
  <p:tag name="TIMING" val="|8"/>
</p:tagLst>
</file>

<file path=ppt/tags/tag7.xml><?xml version="1.0" encoding="utf-8"?>
<p:tagLst xmlns:a="http://schemas.openxmlformats.org/drawingml/2006/main" xmlns:r="http://schemas.openxmlformats.org/officeDocument/2006/relationships" xmlns:p="http://schemas.openxmlformats.org/presentationml/2006/main">
  <p:tag name="TIMING" val="|8"/>
</p:tagLst>
</file>

<file path=ppt/tags/tag8.xml><?xml version="1.0" encoding="utf-8"?>
<p:tagLst xmlns:a="http://schemas.openxmlformats.org/drawingml/2006/main" xmlns:r="http://schemas.openxmlformats.org/officeDocument/2006/relationships" xmlns:p="http://schemas.openxmlformats.org/presentationml/2006/main">
  <p:tag name="TIMING" val="|8"/>
</p:tagLst>
</file>

<file path=ppt/tags/tag9.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1686</Words>
  <Application>Microsoft Office PowerPoint</Application>
  <PresentationFormat>On-screen Show (4:3)</PresentationFormat>
  <Paragraphs>185</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Comic Sans MS</vt:lpstr>
      <vt:lpstr>Segoe UI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 Gibbons</dc:creator>
  <cp:lastModifiedBy>hugh gibbons</cp:lastModifiedBy>
  <cp:revision>104</cp:revision>
  <cp:lastPrinted>2022-04-25T20:26:36Z</cp:lastPrinted>
  <dcterms:created xsi:type="dcterms:W3CDTF">2010-01-03T20:28:30Z</dcterms:created>
  <dcterms:modified xsi:type="dcterms:W3CDTF">2024-02-05T20:07:55Z</dcterms:modified>
</cp:coreProperties>
</file>