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73"/>
  </p:notesMasterIdLst>
  <p:sldIdLst>
    <p:sldId id="332" r:id="rId2"/>
    <p:sldId id="290" r:id="rId3"/>
    <p:sldId id="291" r:id="rId4"/>
    <p:sldId id="315" r:id="rId5"/>
    <p:sldId id="294" r:id="rId6"/>
    <p:sldId id="293" r:id="rId7"/>
    <p:sldId id="320" r:id="rId8"/>
    <p:sldId id="297" r:id="rId9"/>
    <p:sldId id="296" r:id="rId10"/>
    <p:sldId id="295" r:id="rId11"/>
    <p:sldId id="303" r:id="rId12"/>
    <p:sldId id="321" r:id="rId13"/>
    <p:sldId id="331" r:id="rId14"/>
    <p:sldId id="304" r:id="rId15"/>
    <p:sldId id="329" r:id="rId16"/>
    <p:sldId id="310" r:id="rId17"/>
    <p:sldId id="287" r:id="rId18"/>
    <p:sldId id="283" r:id="rId19"/>
    <p:sldId id="288" r:id="rId20"/>
    <p:sldId id="281" r:id="rId21"/>
    <p:sldId id="282" r:id="rId22"/>
    <p:sldId id="286" r:id="rId23"/>
    <p:sldId id="333" r:id="rId24"/>
    <p:sldId id="298" r:id="rId25"/>
    <p:sldId id="263" r:id="rId26"/>
    <p:sldId id="257" r:id="rId27"/>
    <p:sldId id="260" r:id="rId28"/>
    <p:sldId id="256" r:id="rId29"/>
    <p:sldId id="262" r:id="rId30"/>
    <p:sldId id="299" r:id="rId31"/>
    <p:sldId id="261" r:id="rId32"/>
    <p:sldId id="258" r:id="rId33"/>
    <p:sldId id="259" r:id="rId34"/>
    <p:sldId id="318" r:id="rId35"/>
    <p:sldId id="319" r:id="rId36"/>
    <p:sldId id="316" r:id="rId37"/>
    <p:sldId id="328" r:id="rId38"/>
    <p:sldId id="300" r:id="rId39"/>
    <p:sldId id="322" r:id="rId40"/>
    <p:sldId id="301" r:id="rId41"/>
    <p:sldId id="264" r:id="rId42"/>
    <p:sldId id="265" r:id="rId43"/>
    <p:sldId id="266" r:id="rId44"/>
    <p:sldId id="267" r:id="rId45"/>
    <p:sldId id="268" r:id="rId46"/>
    <p:sldId id="269" r:id="rId47"/>
    <p:sldId id="270" r:id="rId48"/>
    <p:sldId id="271" r:id="rId49"/>
    <p:sldId id="272" r:id="rId50"/>
    <p:sldId id="273" r:id="rId51"/>
    <p:sldId id="323" r:id="rId52"/>
    <p:sldId id="302" r:id="rId53"/>
    <p:sldId id="277" r:id="rId54"/>
    <p:sldId id="275" r:id="rId55"/>
    <p:sldId id="276" r:id="rId56"/>
    <p:sldId id="280" r:id="rId57"/>
    <p:sldId id="317" r:id="rId58"/>
    <p:sldId id="330" r:id="rId59"/>
    <p:sldId id="274" r:id="rId60"/>
    <p:sldId id="324" r:id="rId61"/>
    <p:sldId id="284" r:id="rId62"/>
    <p:sldId id="305" r:id="rId63"/>
    <p:sldId id="306" r:id="rId64"/>
    <p:sldId id="307" r:id="rId65"/>
    <p:sldId id="313" r:id="rId66"/>
    <p:sldId id="308" r:id="rId67"/>
    <p:sldId id="326" r:id="rId68"/>
    <p:sldId id="285" r:id="rId69"/>
    <p:sldId id="311" r:id="rId70"/>
    <p:sldId id="312" r:id="rId71"/>
    <p:sldId id="327" r:id="rId72"/>
  </p:sldIdLst>
  <p:sldSz cx="12192000" cy="6858000"/>
  <p:notesSz cx="6858000" cy="9144000"/>
  <p:embeddedFontLst>
    <p:embeddedFont>
      <p:font typeface="Georgia" panose="02040502050405020303" pitchFamily="18" charset="0"/>
      <p:regular r:id="rId74"/>
      <p:bold r:id="rId75"/>
      <p:italic r:id="rId76"/>
      <p:boldItalic r:id="rId77"/>
    </p:embeddedFont>
    <p:embeddedFont>
      <p:font typeface="Segoe UI" panose="020B0502040204020203" pitchFamily="34" charset="0"/>
      <p:regular r:id="rId78"/>
      <p:bold r:id="rId79"/>
      <p:italic r:id="rId80"/>
      <p:boldItalic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9B867A-4A9A-44E4-B6DB-5818CE00D7BF}" v="217" dt="2025-10-13T08:34:36.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12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h gibbons" userId="3dc7b8812e8ae6cd" providerId="LiveId" clId="{24BA112E-ED33-49AB-8722-81F0C20C195D}"/>
    <pc:docChg chg="undo custSel addSld modSld">
      <pc:chgData name="hugh gibbons" userId="3dc7b8812e8ae6cd" providerId="LiveId" clId="{24BA112E-ED33-49AB-8722-81F0C20C195D}" dt="2025-10-14T13:00:30.568" v="294" actId="20577"/>
      <pc:docMkLst>
        <pc:docMk/>
      </pc:docMkLst>
      <pc:sldChg chg="modSp">
        <pc:chgData name="hugh gibbons" userId="3dc7b8812e8ae6cd" providerId="LiveId" clId="{24BA112E-ED33-49AB-8722-81F0C20C195D}" dt="2025-10-13T08:25:39.156" v="155" actId="20577"/>
        <pc:sldMkLst>
          <pc:docMk/>
          <pc:sldMk cId="3084490876" sldId="256"/>
        </pc:sldMkLst>
        <pc:spChg chg="mod">
          <ac:chgData name="hugh gibbons" userId="3dc7b8812e8ae6cd" providerId="LiveId" clId="{24BA112E-ED33-49AB-8722-81F0C20C195D}" dt="2025-10-13T08:25:39.156" v="155" actId="20577"/>
          <ac:spMkLst>
            <pc:docMk/>
            <pc:sldMk cId="3084490876" sldId="256"/>
            <ac:spMk id="6" creationId="{6D38EF4F-09F3-B767-F2FC-CB5F989927D3}"/>
          </ac:spMkLst>
        </pc:spChg>
      </pc:sldChg>
      <pc:sldChg chg="modSp modAnim">
        <pc:chgData name="hugh gibbons" userId="3dc7b8812e8ae6cd" providerId="LiveId" clId="{24BA112E-ED33-49AB-8722-81F0C20C195D}" dt="2025-10-13T08:26:45.013" v="188" actId="20577"/>
        <pc:sldMkLst>
          <pc:docMk/>
          <pc:sldMk cId="185715356" sldId="261"/>
        </pc:sldMkLst>
        <pc:spChg chg="mod">
          <ac:chgData name="hugh gibbons" userId="3dc7b8812e8ae6cd" providerId="LiveId" clId="{24BA112E-ED33-49AB-8722-81F0C20C195D}" dt="2025-10-13T08:26:45.013" v="188" actId="20577"/>
          <ac:spMkLst>
            <pc:docMk/>
            <pc:sldMk cId="185715356" sldId="261"/>
            <ac:spMk id="5" creationId="{6FAE58CA-5962-466D-EC6A-47F408FF9F71}"/>
          </ac:spMkLst>
        </pc:spChg>
      </pc:sldChg>
      <pc:sldChg chg="modSp">
        <pc:chgData name="hugh gibbons" userId="3dc7b8812e8ae6cd" providerId="LiveId" clId="{24BA112E-ED33-49AB-8722-81F0C20C195D}" dt="2025-10-13T08:24:54.532" v="153" actId="20577"/>
        <pc:sldMkLst>
          <pc:docMk/>
          <pc:sldMk cId="872648947" sldId="263"/>
        </pc:sldMkLst>
        <pc:spChg chg="mod">
          <ac:chgData name="hugh gibbons" userId="3dc7b8812e8ae6cd" providerId="LiveId" clId="{24BA112E-ED33-49AB-8722-81F0C20C195D}" dt="2025-10-13T08:24:54.532" v="153" actId="20577"/>
          <ac:spMkLst>
            <pc:docMk/>
            <pc:sldMk cId="872648947" sldId="263"/>
            <ac:spMk id="6" creationId="{5EE33636-9135-BCD2-D08F-62A63C5A9F52}"/>
          </ac:spMkLst>
        </pc:spChg>
      </pc:sldChg>
      <pc:sldChg chg="modSp">
        <pc:chgData name="hugh gibbons" userId="3dc7b8812e8ae6cd" providerId="LiveId" clId="{24BA112E-ED33-49AB-8722-81F0C20C195D}" dt="2025-10-14T13:00:30.568" v="294" actId="20577"/>
        <pc:sldMkLst>
          <pc:docMk/>
          <pc:sldMk cId="3962167017" sldId="264"/>
        </pc:sldMkLst>
        <pc:spChg chg="mod">
          <ac:chgData name="hugh gibbons" userId="3dc7b8812e8ae6cd" providerId="LiveId" clId="{24BA112E-ED33-49AB-8722-81F0C20C195D}" dt="2025-10-14T13:00:30.568" v="294" actId="20577"/>
          <ac:spMkLst>
            <pc:docMk/>
            <pc:sldMk cId="3962167017" sldId="264"/>
            <ac:spMk id="4" creationId="{683A8458-2160-CAAF-38E4-D5408A595867}"/>
          </ac:spMkLst>
        </pc:spChg>
      </pc:sldChg>
      <pc:sldChg chg="modSp mod">
        <pc:chgData name="hugh gibbons" userId="3dc7b8812e8ae6cd" providerId="LiveId" clId="{24BA112E-ED33-49AB-8722-81F0C20C195D}" dt="2025-10-13T08:20:28.836" v="0" actId="14100"/>
        <pc:sldMkLst>
          <pc:docMk/>
          <pc:sldMk cId="161225593" sldId="295"/>
        </pc:sldMkLst>
        <pc:picChg chg="mod">
          <ac:chgData name="hugh gibbons" userId="3dc7b8812e8ae6cd" providerId="LiveId" clId="{24BA112E-ED33-49AB-8722-81F0C20C195D}" dt="2025-10-13T08:20:28.836" v="0" actId="14100"/>
          <ac:picMkLst>
            <pc:docMk/>
            <pc:sldMk cId="161225593" sldId="295"/>
            <ac:picMk id="4" creationId="{AF5EA510-8174-5CBA-D173-B50956362955}"/>
          </ac:picMkLst>
        </pc:picChg>
      </pc:sldChg>
      <pc:sldChg chg="modSp mod">
        <pc:chgData name="hugh gibbons" userId="3dc7b8812e8ae6cd" providerId="LiveId" clId="{24BA112E-ED33-49AB-8722-81F0C20C195D}" dt="2025-10-13T08:20:35.335" v="1" actId="14100"/>
        <pc:sldMkLst>
          <pc:docMk/>
          <pc:sldMk cId="2519412691" sldId="296"/>
        </pc:sldMkLst>
        <pc:picChg chg="mod">
          <ac:chgData name="hugh gibbons" userId="3dc7b8812e8ae6cd" providerId="LiveId" clId="{24BA112E-ED33-49AB-8722-81F0C20C195D}" dt="2025-10-13T08:20:35.335" v="1" actId="14100"/>
          <ac:picMkLst>
            <pc:docMk/>
            <pc:sldMk cId="2519412691" sldId="296"/>
            <ac:picMk id="3" creationId="{E7A6C5DA-D2B6-360E-3604-0BF6F19E6A0E}"/>
          </ac:picMkLst>
        </pc:picChg>
      </pc:sldChg>
      <pc:sldChg chg="modSp mod">
        <pc:chgData name="hugh gibbons" userId="3dc7b8812e8ae6cd" providerId="LiveId" clId="{24BA112E-ED33-49AB-8722-81F0C20C195D}" dt="2025-10-13T08:20:42.645" v="2" actId="14100"/>
        <pc:sldMkLst>
          <pc:docMk/>
          <pc:sldMk cId="2005169737" sldId="303"/>
        </pc:sldMkLst>
        <pc:picChg chg="mod">
          <ac:chgData name="hugh gibbons" userId="3dc7b8812e8ae6cd" providerId="LiveId" clId="{24BA112E-ED33-49AB-8722-81F0C20C195D}" dt="2025-10-13T08:20:42.645" v="2" actId="14100"/>
          <ac:picMkLst>
            <pc:docMk/>
            <pc:sldMk cId="2005169737" sldId="303"/>
            <ac:picMk id="4" creationId="{E6E06851-6FCD-2A65-0707-96ED106FD9C4}"/>
          </ac:picMkLst>
        </pc:picChg>
      </pc:sldChg>
      <pc:sldChg chg="addSp delSp mod">
        <pc:chgData name="hugh gibbons" userId="3dc7b8812e8ae6cd" providerId="LiveId" clId="{24BA112E-ED33-49AB-8722-81F0C20C195D}" dt="2025-10-13T08:34:36.285" v="216" actId="22"/>
        <pc:sldMkLst>
          <pc:docMk/>
          <pc:sldMk cId="3401350189" sldId="312"/>
        </pc:sldMkLst>
        <pc:spChg chg="add del">
          <ac:chgData name="hugh gibbons" userId="3dc7b8812e8ae6cd" providerId="LiveId" clId="{24BA112E-ED33-49AB-8722-81F0C20C195D}" dt="2025-10-13T08:34:29.816" v="214" actId="22"/>
          <ac:spMkLst>
            <pc:docMk/>
            <pc:sldMk cId="3401350189" sldId="312"/>
            <ac:spMk id="8" creationId="{A54CC372-2606-7671-926D-49A2D4F1CE04}"/>
          </ac:spMkLst>
        </pc:spChg>
        <pc:spChg chg="add del">
          <ac:chgData name="hugh gibbons" userId="3dc7b8812e8ae6cd" providerId="LiveId" clId="{24BA112E-ED33-49AB-8722-81F0C20C195D}" dt="2025-10-13T08:34:36.285" v="216" actId="22"/>
          <ac:spMkLst>
            <pc:docMk/>
            <pc:sldMk cId="3401350189" sldId="312"/>
            <ac:spMk id="10" creationId="{A2FCD5B1-C84C-395B-E0B5-49D850E4D757}"/>
          </ac:spMkLst>
        </pc:spChg>
      </pc:sldChg>
      <pc:sldChg chg="modSp mod">
        <pc:chgData name="hugh gibbons" userId="3dc7b8812e8ae6cd" providerId="LiveId" clId="{24BA112E-ED33-49AB-8722-81F0C20C195D}" dt="2025-10-13T13:39:57.361" v="291" actId="207"/>
        <pc:sldMkLst>
          <pc:docMk/>
          <pc:sldMk cId="3928502411" sldId="317"/>
        </pc:sldMkLst>
        <pc:spChg chg="mod">
          <ac:chgData name="hugh gibbons" userId="3dc7b8812e8ae6cd" providerId="LiveId" clId="{24BA112E-ED33-49AB-8722-81F0C20C195D}" dt="2025-10-13T13:39:57.361" v="291" actId="207"/>
          <ac:spMkLst>
            <pc:docMk/>
            <pc:sldMk cId="3928502411" sldId="317"/>
            <ac:spMk id="6" creationId="{DE3438BF-4E0F-8E75-645C-4C00B5F34654}"/>
          </ac:spMkLst>
        </pc:spChg>
      </pc:sldChg>
      <pc:sldChg chg="addSp modSp mod modAnim">
        <pc:chgData name="hugh gibbons" userId="3dc7b8812e8ae6cd" providerId="LiveId" clId="{24BA112E-ED33-49AB-8722-81F0C20C195D}" dt="2025-10-13T08:30:05.856" v="197" actId="1076"/>
        <pc:sldMkLst>
          <pc:docMk/>
          <pc:sldMk cId="2085907676" sldId="321"/>
        </pc:sldMkLst>
        <pc:picChg chg="add mod">
          <ac:chgData name="hugh gibbons" userId="3dc7b8812e8ae6cd" providerId="LiveId" clId="{24BA112E-ED33-49AB-8722-81F0C20C195D}" dt="2025-10-13T08:30:05.856" v="197" actId="1076"/>
          <ac:picMkLst>
            <pc:docMk/>
            <pc:sldMk cId="2085907676" sldId="321"/>
            <ac:picMk id="2" creationId="{8CD8674B-4774-E73B-0873-1754C3BF0A0A}"/>
          </ac:picMkLst>
        </pc:picChg>
      </pc:sldChg>
      <pc:sldChg chg="addSp modSp mod modAnim">
        <pc:chgData name="hugh gibbons" userId="3dc7b8812e8ae6cd" providerId="LiveId" clId="{24BA112E-ED33-49AB-8722-81F0C20C195D}" dt="2025-10-13T08:31:25.149" v="204" actId="1076"/>
        <pc:sldMkLst>
          <pc:docMk/>
          <pc:sldMk cId="91157931" sldId="322"/>
        </pc:sldMkLst>
        <pc:picChg chg="add mod">
          <ac:chgData name="hugh gibbons" userId="3dc7b8812e8ae6cd" providerId="LiveId" clId="{24BA112E-ED33-49AB-8722-81F0C20C195D}" dt="2025-10-13T08:31:25.149" v="204" actId="1076"/>
          <ac:picMkLst>
            <pc:docMk/>
            <pc:sldMk cId="91157931" sldId="322"/>
            <ac:picMk id="2" creationId="{23FBC596-5DDE-2C29-DAA1-771555797655}"/>
          </ac:picMkLst>
        </pc:picChg>
      </pc:sldChg>
      <pc:sldChg chg="addSp modSp mod modAnim">
        <pc:chgData name="hugh gibbons" userId="3dc7b8812e8ae6cd" providerId="LiveId" clId="{24BA112E-ED33-49AB-8722-81F0C20C195D}" dt="2025-10-13T08:32:08.785" v="208" actId="14100"/>
        <pc:sldMkLst>
          <pc:docMk/>
          <pc:sldMk cId="828329377" sldId="323"/>
        </pc:sldMkLst>
        <pc:picChg chg="add mod">
          <ac:chgData name="hugh gibbons" userId="3dc7b8812e8ae6cd" providerId="LiveId" clId="{24BA112E-ED33-49AB-8722-81F0C20C195D}" dt="2025-10-13T08:32:08.785" v="208" actId="14100"/>
          <ac:picMkLst>
            <pc:docMk/>
            <pc:sldMk cId="828329377" sldId="323"/>
            <ac:picMk id="2" creationId="{586239EF-08AE-238F-007B-CBAB521E1213}"/>
          </ac:picMkLst>
        </pc:picChg>
      </pc:sldChg>
      <pc:sldChg chg="addSp modSp mod">
        <pc:chgData name="hugh gibbons" userId="3dc7b8812e8ae6cd" providerId="LiveId" clId="{24BA112E-ED33-49AB-8722-81F0C20C195D}" dt="2025-10-13T08:32:57.510" v="212" actId="1076"/>
        <pc:sldMkLst>
          <pc:docMk/>
          <pc:sldMk cId="87223168" sldId="324"/>
        </pc:sldMkLst>
        <pc:picChg chg="add mod">
          <ac:chgData name="hugh gibbons" userId="3dc7b8812e8ae6cd" providerId="LiveId" clId="{24BA112E-ED33-49AB-8722-81F0C20C195D}" dt="2025-10-13T08:32:57.510" v="212" actId="1076"/>
          <ac:picMkLst>
            <pc:docMk/>
            <pc:sldMk cId="87223168" sldId="324"/>
            <ac:picMk id="2" creationId="{4D3E0997-C11A-D64F-81A4-C36867216A25}"/>
          </ac:picMkLst>
        </pc:picChg>
      </pc:sldChg>
      <pc:sldChg chg="modSp">
        <pc:chgData name="hugh gibbons" userId="3dc7b8812e8ae6cd" providerId="LiveId" clId="{24BA112E-ED33-49AB-8722-81F0C20C195D}" dt="2025-10-13T08:23:55.941" v="79" actId="20577"/>
        <pc:sldMkLst>
          <pc:docMk/>
          <pc:sldMk cId="1352853353" sldId="329"/>
        </pc:sldMkLst>
        <pc:spChg chg="mod">
          <ac:chgData name="hugh gibbons" userId="3dc7b8812e8ae6cd" providerId="LiveId" clId="{24BA112E-ED33-49AB-8722-81F0C20C195D}" dt="2025-10-13T08:23:55.941" v="79" actId="20577"/>
          <ac:spMkLst>
            <pc:docMk/>
            <pc:sldMk cId="1352853353" sldId="329"/>
            <ac:spMk id="4" creationId="{8B8CDE74-541C-C5B2-5617-E60B5B6CDE50}"/>
          </ac:spMkLst>
        </pc:spChg>
      </pc:sldChg>
      <pc:sldChg chg="modSp mod">
        <pc:chgData name="hugh gibbons" userId="3dc7b8812e8ae6cd" providerId="LiveId" clId="{24BA112E-ED33-49AB-8722-81F0C20C195D}" dt="2025-10-13T13:40:17.651" v="293" actId="1076"/>
        <pc:sldMkLst>
          <pc:docMk/>
          <pc:sldMk cId="1447051974" sldId="330"/>
        </pc:sldMkLst>
        <pc:picChg chg="mod">
          <ac:chgData name="hugh gibbons" userId="3dc7b8812e8ae6cd" providerId="LiveId" clId="{24BA112E-ED33-49AB-8722-81F0C20C195D}" dt="2025-10-13T13:40:17.651" v="293" actId="1076"/>
          <ac:picMkLst>
            <pc:docMk/>
            <pc:sldMk cId="1447051974" sldId="330"/>
            <ac:picMk id="2" creationId="{AE27B7EA-6F25-4420-181E-DFFE49B3D244}"/>
          </ac:picMkLst>
        </pc:picChg>
      </pc:sldChg>
      <pc:sldChg chg="modSp mod">
        <pc:chgData name="hugh gibbons" userId="3dc7b8812e8ae6cd" providerId="LiveId" clId="{24BA112E-ED33-49AB-8722-81F0C20C195D}" dt="2025-10-13T08:22:44.581" v="56" actId="20577"/>
        <pc:sldMkLst>
          <pc:docMk/>
          <pc:sldMk cId="805571376" sldId="331"/>
        </pc:sldMkLst>
        <pc:spChg chg="mod">
          <ac:chgData name="hugh gibbons" userId="3dc7b8812e8ae6cd" providerId="LiveId" clId="{24BA112E-ED33-49AB-8722-81F0C20C195D}" dt="2025-10-13T08:22:44.581" v="56" actId="20577"/>
          <ac:spMkLst>
            <pc:docMk/>
            <pc:sldMk cId="805571376" sldId="331"/>
            <ac:spMk id="3" creationId="{37307CE3-924B-7AC3-1F3C-678F43AECB50}"/>
          </ac:spMkLst>
        </pc:spChg>
        <pc:picChg chg="mod">
          <ac:chgData name="hugh gibbons" userId="3dc7b8812e8ae6cd" providerId="LiveId" clId="{24BA112E-ED33-49AB-8722-81F0C20C195D}" dt="2025-10-13T08:22:15.080" v="39" actId="1076"/>
          <ac:picMkLst>
            <pc:docMk/>
            <pc:sldMk cId="805571376" sldId="331"/>
            <ac:picMk id="5" creationId="{34D2ED2B-F545-5CA1-6D44-7F6F32A41013}"/>
          </ac:picMkLst>
        </pc:picChg>
      </pc:sldChg>
      <pc:sldChg chg="addSp modSp add mod modAnim">
        <pc:chgData name="hugh gibbons" userId="3dc7b8812e8ae6cd" providerId="LiveId" clId="{24BA112E-ED33-49AB-8722-81F0C20C195D}" dt="2025-10-13T08:28:51.906" v="192" actId="14100"/>
        <pc:sldMkLst>
          <pc:docMk/>
          <pc:sldMk cId="262933120" sldId="333"/>
        </pc:sldMkLst>
        <pc:picChg chg="add mod">
          <ac:chgData name="hugh gibbons" userId="3dc7b8812e8ae6cd" providerId="LiveId" clId="{24BA112E-ED33-49AB-8722-81F0C20C195D}" dt="2025-10-13T08:28:51.906" v="192" actId="14100"/>
          <ac:picMkLst>
            <pc:docMk/>
            <pc:sldMk cId="262933120" sldId="333"/>
            <ac:picMk id="2" creationId="{2A632888-1503-C909-19FC-30F21CB31D9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B5F7B-69B1-406B-8A68-C7F466764E5A}" type="datetimeFigureOut">
              <a:rPr lang="en-GB" smtClean="0"/>
              <a:t>13/10/2025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303CAE-A238-49B0-A01A-422009FF9555}" type="slidenum">
              <a:rPr lang="en-GB" smtClean="0"/>
              <a:t>‹#›</a:t>
            </a:fld>
            <a:endParaRPr lang="en-GB"/>
          </a:p>
        </p:txBody>
      </p:sp>
    </p:spTree>
    <p:extLst>
      <p:ext uri="{BB962C8B-B14F-4D97-AF65-F5344CB8AC3E}">
        <p14:creationId xmlns:p14="http://schemas.microsoft.com/office/powerpoint/2010/main" val="2788716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303CAE-A238-49B0-A01A-422009FF9555}" type="slidenum">
              <a:rPr lang="en-GB" smtClean="0"/>
              <a:t>2</a:t>
            </a:fld>
            <a:endParaRPr lang="en-GB"/>
          </a:p>
        </p:txBody>
      </p:sp>
    </p:spTree>
    <p:extLst>
      <p:ext uri="{BB962C8B-B14F-4D97-AF65-F5344CB8AC3E}">
        <p14:creationId xmlns:p14="http://schemas.microsoft.com/office/powerpoint/2010/main" val="3593456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74EDB-6A57-48E8-0228-6608F796C9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38160-4240-4BFC-CDAD-CDD31B0C5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B72D8-88F2-B5FC-D232-C7CF1E89CD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13F9996-CB9E-8457-3335-B0483C90A06D}"/>
              </a:ext>
            </a:extLst>
          </p:cNvPr>
          <p:cNvSpPr>
            <a:spLocks noGrp="1"/>
          </p:cNvSpPr>
          <p:nvPr>
            <p:ph type="sldNum" sz="quarter" idx="5"/>
          </p:nvPr>
        </p:nvSpPr>
        <p:spPr/>
        <p:txBody>
          <a:bodyPr/>
          <a:lstStyle/>
          <a:p>
            <a:fld id="{CF303CAE-A238-49B0-A01A-422009FF9555}" type="slidenum">
              <a:rPr lang="en-GB" smtClean="0"/>
              <a:t>4</a:t>
            </a:fld>
            <a:endParaRPr lang="en-GB"/>
          </a:p>
        </p:txBody>
      </p:sp>
    </p:spTree>
    <p:extLst>
      <p:ext uri="{BB962C8B-B14F-4D97-AF65-F5344CB8AC3E}">
        <p14:creationId xmlns:p14="http://schemas.microsoft.com/office/powerpoint/2010/main" val="451153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303CAE-A238-49B0-A01A-422009FF9555}" type="slidenum">
              <a:rPr lang="en-GB" smtClean="0"/>
              <a:t>63</a:t>
            </a:fld>
            <a:endParaRPr lang="en-GB"/>
          </a:p>
        </p:txBody>
      </p:sp>
    </p:spTree>
    <p:extLst>
      <p:ext uri="{BB962C8B-B14F-4D97-AF65-F5344CB8AC3E}">
        <p14:creationId xmlns:p14="http://schemas.microsoft.com/office/powerpoint/2010/main" val="1645069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5A1D6-53A9-D44D-CAE2-AAAF9298E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60FF7F-9A78-EC1C-2015-6D02E6216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7FC33-2763-035A-45FD-EA02FE27DB4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534C76D-5802-139F-2E6E-8D8824A5572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303CAE-A238-49B0-A01A-422009FF955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3509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85B0AF-EE0D-498E-B2FB-DC089F5EC0E8}"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71642475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5B0AF-EE0D-498E-B2FB-DC089F5EC0E8}"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111247498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5B0AF-EE0D-498E-B2FB-DC089F5EC0E8}"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3075156322"/>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85B0AF-EE0D-498E-B2FB-DC089F5EC0E8}"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33707960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85B0AF-EE0D-498E-B2FB-DC089F5EC0E8}" type="datetimeFigureOut">
              <a:rPr lang="en-GB" smtClean="0"/>
              <a:t>13/10/2025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2789271243"/>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85B0AF-EE0D-498E-B2FB-DC089F5EC0E8}"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396794613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85B0AF-EE0D-498E-B2FB-DC089F5EC0E8}" type="datetimeFigureOut">
              <a:rPr lang="en-GB" smtClean="0"/>
              <a:t>13/10/2025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1664944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85B0AF-EE0D-498E-B2FB-DC089F5EC0E8}" type="datetimeFigureOut">
              <a:rPr lang="en-GB" smtClean="0"/>
              <a:t>13/10/2025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1681198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5B0AF-EE0D-498E-B2FB-DC089F5EC0E8}" type="datetimeFigureOut">
              <a:rPr lang="en-GB" smtClean="0"/>
              <a:t>13/10/2025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27512508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85B0AF-EE0D-498E-B2FB-DC089F5EC0E8}"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18003703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585B0AF-EE0D-498E-B2FB-DC089F5EC0E8}" type="datetimeFigureOut">
              <a:rPr lang="en-GB" smtClean="0"/>
              <a:t>13/10/2025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68A15C-214F-4BFB-BA01-49D32345ADD0}" type="slidenum">
              <a:rPr lang="en-GB" smtClean="0"/>
              <a:t>‹#›</a:t>
            </a:fld>
            <a:endParaRPr lang="en-GB"/>
          </a:p>
        </p:txBody>
      </p:sp>
    </p:spTree>
    <p:extLst>
      <p:ext uri="{BB962C8B-B14F-4D97-AF65-F5344CB8AC3E}">
        <p14:creationId xmlns:p14="http://schemas.microsoft.com/office/powerpoint/2010/main" val="27146459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85B0AF-EE0D-498E-B2FB-DC089F5EC0E8}" type="datetimeFigureOut">
              <a:rPr lang="en-GB" smtClean="0"/>
              <a:t>13/10/2025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68A15C-214F-4BFB-BA01-49D32345ADD0}" type="slidenum">
              <a:rPr lang="en-GB" smtClean="0"/>
              <a:t>‹#›</a:t>
            </a:fld>
            <a:endParaRPr lang="en-GB"/>
          </a:p>
        </p:txBody>
      </p:sp>
    </p:spTree>
    <p:extLst>
      <p:ext uri="{BB962C8B-B14F-4D97-AF65-F5344CB8AC3E}">
        <p14:creationId xmlns:p14="http://schemas.microsoft.com/office/powerpoint/2010/main" val="1806971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5.gif"/><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www.streetartutopia.com/" TargetMode="External"/><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1.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8.png"/><Relationship Id="rId1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 Id="rId1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gif"/><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7.png"/><Relationship Id="rId1" Type="http://schemas.openxmlformats.org/officeDocument/2006/relationships/slideLayout" Target="../slideLayouts/slideLayout7.xml"/><Relationship Id="rId5" Type="http://schemas.microsoft.com/office/2007/relationships/hdphoto" Target="../media/hdphoto17.wdp"/><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5.png"/><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png"/></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jpeg"/><Relationship Id="rId1" Type="http://schemas.openxmlformats.org/officeDocument/2006/relationships/slideLayout" Target="../slideLayouts/slideLayout7.xml"/><Relationship Id="rId5" Type="http://schemas.microsoft.com/office/2007/relationships/hdphoto" Target="../media/hdphoto22.wdp"/><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6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5.gif"/><Relationship Id="rId4" Type="http://schemas.openxmlformats.org/officeDocument/2006/relationships/image" Target="../media/image109.png"/></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just1.org.uk/interrobang" TargetMode="External"/><Relationship Id="rId5" Type="http://schemas.openxmlformats.org/officeDocument/2006/relationships/hyperlink" Target="mailto:hughgibbons@just1.org.uk" TargetMode="Externa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6CE71C7D-1988-106C-6B28-963BB8FA93F1}"/>
              </a:ext>
            </a:extLst>
          </p:cNvPr>
          <p:cNvPicPr>
            <a:picLocks noChangeAspect="1"/>
          </p:cNvPicPr>
          <p:nvPr/>
        </p:nvPicPr>
        <p:blipFill>
          <a:blip r:embed="rId2"/>
          <a:stretch>
            <a:fillRect/>
          </a:stretch>
        </p:blipFill>
        <p:spPr>
          <a:xfrm>
            <a:off x="914034" y="461322"/>
            <a:ext cx="6355779" cy="2350890"/>
          </a:xfrm>
          <a:prstGeom prst="rect">
            <a:avLst/>
          </a:prstGeom>
        </p:spPr>
      </p:pic>
    </p:spTree>
    <p:extLst>
      <p:ext uri="{BB962C8B-B14F-4D97-AF65-F5344CB8AC3E}">
        <p14:creationId xmlns:p14="http://schemas.microsoft.com/office/powerpoint/2010/main" val="247811599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C0335-E2D4-358B-1323-F1B9C49D6474}"/>
            </a:ext>
          </a:extLst>
        </p:cNvPr>
        <p:cNvGrpSpPr/>
        <p:nvPr/>
      </p:nvGrpSpPr>
      <p:grpSpPr>
        <a:xfrm>
          <a:off x="0" y="0"/>
          <a:ext cx="0" cy="0"/>
          <a:chOff x="0" y="0"/>
          <a:chExt cx="0" cy="0"/>
        </a:xfrm>
      </p:grpSpPr>
      <p:pic>
        <p:nvPicPr>
          <p:cNvPr id="3" name="Picture 2" descr="A couple of girls looking at each other&#10;&#10;AI-generated content may be incorrect.">
            <a:extLst>
              <a:ext uri="{FF2B5EF4-FFF2-40B4-BE49-F238E27FC236}">
                <a16:creationId xmlns:a16="http://schemas.microsoft.com/office/drawing/2014/main" id="{20C0F793-0F1F-A8DD-6AFB-7EE38D953D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66" r="10366"/>
          <a:stretch>
            <a:fillRect/>
          </a:stretch>
        </p:blipFill>
        <p:spPr bwMode="auto">
          <a:xfrm>
            <a:off x="3735661" y="889240"/>
            <a:ext cx="7307104" cy="5079519"/>
          </a:xfrm>
          <a:prstGeom prst="rect">
            <a:avLst/>
          </a:prstGeom>
          <a:noFill/>
          <a:ln>
            <a:solidFill>
              <a:srgbClr val="99CCFF"/>
            </a:solidFill>
          </a:ln>
          <a:extLst>
            <a:ext uri="{53640926-AAD7-44D8-BBD7-CCE9431645EC}">
              <a14:shadowObscured xmlns:a14="http://schemas.microsoft.com/office/drawing/2010/main"/>
            </a:ext>
          </a:extLst>
        </p:spPr>
      </p:pic>
      <p:pic>
        <p:nvPicPr>
          <p:cNvPr id="4" name="Picture 3" descr="A couple of girls looking at each other&#10;&#10;AI-generated content may be incorrect.">
            <a:extLst>
              <a:ext uri="{FF2B5EF4-FFF2-40B4-BE49-F238E27FC236}">
                <a16:creationId xmlns:a16="http://schemas.microsoft.com/office/drawing/2014/main" id="{AF5EA510-8174-5CBA-D173-B50956362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66" r="10366"/>
          <a:stretch>
            <a:fillRect/>
          </a:stretch>
        </p:blipFill>
        <p:spPr bwMode="auto">
          <a:xfrm>
            <a:off x="1489919" y="907212"/>
            <a:ext cx="1217923" cy="846637"/>
          </a:xfrm>
          <a:prstGeom prst="rect">
            <a:avLst/>
          </a:prstGeom>
          <a:noFill/>
          <a:ln>
            <a:solidFill>
              <a:srgbClr val="99CCFF"/>
            </a:solidFill>
          </a:ln>
          <a:extLst>
            <a:ext uri="{53640926-AAD7-44D8-BBD7-CCE9431645EC}">
              <a14:shadowObscured xmlns:a14="http://schemas.microsoft.com/office/drawing/2010/main"/>
            </a:ext>
          </a:extLst>
        </p:spPr>
      </p:pic>
      <p:pic>
        <p:nvPicPr>
          <p:cNvPr id="5" name="Picture 1027" descr="C:\Artists\monkeythought.gif">
            <a:extLst>
              <a:ext uri="{FF2B5EF4-FFF2-40B4-BE49-F238E27FC236}">
                <a16:creationId xmlns:a16="http://schemas.microsoft.com/office/drawing/2014/main" id="{7416C988-6682-1764-7346-F95DCE4635F6}"/>
              </a:ext>
            </a:extLst>
          </p:cNvPr>
          <p:cNvPicPr>
            <a:picLocks noChangeAspect="1" noChangeArrowheads="1" noCrop="1"/>
          </p:cNvPicPr>
          <p:nvPr/>
        </p:nvPicPr>
        <p:blipFill>
          <a:blip r:embed="rId3" cstate="print"/>
          <a:srcRect/>
          <a:stretch>
            <a:fillRect/>
          </a:stretch>
        </p:blipFill>
        <p:spPr bwMode="auto">
          <a:xfrm>
            <a:off x="11036060" y="5461958"/>
            <a:ext cx="990600" cy="947738"/>
          </a:xfrm>
          <a:prstGeom prst="rect">
            <a:avLst/>
          </a:prstGeom>
          <a:noFill/>
        </p:spPr>
      </p:pic>
    </p:spTree>
    <p:extLst>
      <p:ext uri="{BB962C8B-B14F-4D97-AF65-F5344CB8AC3E}">
        <p14:creationId xmlns:p14="http://schemas.microsoft.com/office/powerpoint/2010/main" val="161225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D3364-AD1B-43CE-53B7-82A701036C2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021F46-27C0-9AD3-9169-D5B851441C5A}"/>
              </a:ext>
            </a:extLst>
          </p:cNvPr>
          <p:cNvPicPr>
            <a:picLocks noChangeAspect="1"/>
          </p:cNvPicPr>
          <p:nvPr/>
        </p:nvPicPr>
        <p:blipFill>
          <a:blip r:embed="rId2"/>
          <a:stretch>
            <a:fillRect/>
          </a:stretch>
        </p:blipFill>
        <p:spPr>
          <a:xfrm>
            <a:off x="4600615" y="359398"/>
            <a:ext cx="5889246" cy="6139204"/>
          </a:xfrm>
          <a:prstGeom prst="rect">
            <a:avLst/>
          </a:prstGeom>
        </p:spPr>
      </p:pic>
      <p:pic>
        <p:nvPicPr>
          <p:cNvPr id="4" name="Picture 3">
            <a:extLst>
              <a:ext uri="{FF2B5EF4-FFF2-40B4-BE49-F238E27FC236}">
                <a16:creationId xmlns:a16="http://schemas.microsoft.com/office/drawing/2014/main" id="{E6E06851-6FCD-2A65-0707-96ED106FD9C4}"/>
              </a:ext>
            </a:extLst>
          </p:cNvPr>
          <p:cNvPicPr>
            <a:picLocks noChangeAspect="1"/>
          </p:cNvPicPr>
          <p:nvPr/>
        </p:nvPicPr>
        <p:blipFill>
          <a:blip r:embed="rId2"/>
          <a:stretch>
            <a:fillRect/>
          </a:stretch>
        </p:blipFill>
        <p:spPr>
          <a:xfrm>
            <a:off x="1830983" y="359398"/>
            <a:ext cx="1625273" cy="1694254"/>
          </a:xfrm>
          <a:prstGeom prst="rect">
            <a:avLst/>
          </a:prstGeom>
        </p:spPr>
      </p:pic>
      <p:pic>
        <p:nvPicPr>
          <p:cNvPr id="3" name="Picture 1027" descr="C:\Artists\monkeythought.gif">
            <a:extLst>
              <a:ext uri="{FF2B5EF4-FFF2-40B4-BE49-F238E27FC236}">
                <a16:creationId xmlns:a16="http://schemas.microsoft.com/office/drawing/2014/main" id="{03558C1B-1222-FD5F-4EEC-BD63899CF5F0}"/>
              </a:ext>
            </a:extLst>
          </p:cNvPr>
          <p:cNvPicPr>
            <a:picLocks noChangeAspect="1" noChangeArrowheads="1" noCrop="1"/>
          </p:cNvPicPr>
          <p:nvPr/>
        </p:nvPicPr>
        <p:blipFill>
          <a:blip r:embed="rId3" cstate="print"/>
          <a:srcRect/>
          <a:stretch>
            <a:fillRect/>
          </a:stretch>
        </p:blipFill>
        <p:spPr bwMode="auto">
          <a:xfrm>
            <a:off x="11036060" y="5461958"/>
            <a:ext cx="990600" cy="947738"/>
          </a:xfrm>
          <a:prstGeom prst="rect">
            <a:avLst/>
          </a:prstGeom>
          <a:noFill/>
        </p:spPr>
      </p:pic>
    </p:spTree>
    <p:extLst>
      <p:ext uri="{BB962C8B-B14F-4D97-AF65-F5344CB8AC3E}">
        <p14:creationId xmlns:p14="http://schemas.microsoft.com/office/powerpoint/2010/main" val="2005169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9852-7747-DECE-F6BE-BC4D7EB44EB2}"/>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45357F23-C66D-6A35-A8D6-5176999DE3D9}"/>
              </a:ext>
            </a:extLst>
          </p:cNvPr>
          <p:cNvPicPr>
            <a:picLocks noChangeAspect="1" noChangeArrowheads="1" noCrop="1"/>
          </p:cNvPicPr>
          <p:nvPr/>
        </p:nvPicPr>
        <p:blipFill>
          <a:blip r:embed="rId2" cstate="print"/>
          <a:srcRect/>
          <a:stretch>
            <a:fillRect/>
          </a:stretch>
        </p:blipFill>
        <p:spPr bwMode="auto">
          <a:xfrm>
            <a:off x="11036060" y="5461958"/>
            <a:ext cx="990600" cy="947738"/>
          </a:xfrm>
          <a:prstGeom prst="rect">
            <a:avLst/>
          </a:prstGeom>
          <a:noFill/>
        </p:spPr>
      </p:pic>
      <p:pic>
        <p:nvPicPr>
          <p:cNvPr id="2" name="Picture 1" descr="A collage of a painting on a wall&#10;&#10;AI-generated content may be incorrect.">
            <a:extLst>
              <a:ext uri="{FF2B5EF4-FFF2-40B4-BE49-F238E27FC236}">
                <a16:creationId xmlns:a16="http://schemas.microsoft.com/office/drawing/2014/main" id="{8CD8674B-4774-E73B-0873-1754C3BF0A0A}"/>
              </a:ext>
            </a:extLst>
          </p:cNvPr>
          <p:cNvPicPr>
            <a:picLocks noChangeAspect="1"/>
          </p:cNvPicPr>
          <p:nvPr/>
        </p:nvPicPr>
        <p:blipFill rotWithShape="1">
          <a:blip r:embed="rId3">
            <a:extLst>
              <a:ext uri="{28A0092B-C50C-407E-A947-70E740481C1C}">
                <a14:useLocalDpi xmlns:a14="http://schemas.microsoft.com/office/drawing/2010/main" val="0"/>
              </a:ext>
            </a:extLst>
          </a:blip>
          <a:srcRect l="55738" t="39104"/>
          <a:stretch>
            <a:fillRect/>
          </a:stretch>
        </p:blipFill>
        <p:spPr bwMode="auto">
          <a:xfrm>
            <a:off x="2029644" y="476548"/>
            <a:ext cx="8132712" cy="5630954"/>
          </a:xfrm>
          <a:prstGeom prst="rect">
            <a:avLst/>
          </a:prstGeom>
          <a:noFill/>
          <a:ln w="12700">
            <a:solidFill>
              <a:srgbClr val="00B05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59076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a:extLst>
            <a:ext uri="{FF2B5EF4-FFF2-40B4-BE49-F238E27FC236}">
              <a16:creationId xmlns:a16="http://schemas.microsoft.com/office/drawing/2014/main" id="{41A12DBE-D2FF-562C-3848-58E2B1A08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7307CE3-924B-7AC3-1F3C-678F43AECB50}"/>
              </a:ext>
            </a:extLst>
          </p:cNvPr>
          <p:cNvSpPr txBox="1"/>
          <p:nvPr/>
        </p:nvSpPr>
        <p:spPr>
          <a:xfrm>
            <a:off x="6093126" y="555775"/>
            <a:ext cx="5449300" cy="5262979"/>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NOTICING THINGS </a:t>
            </a:r>
            <a:br>
              <a:rPr lang="en-US" sz="3600" b="1">
                <a:solidFill>
                  <a:schemeClr val="bg1"/>
                </a:solidFill>
                <a:latin typeface="Segoe UI" panose="020B0502040204020203" pitchFamily="34" charset="0"/>
                <a:cs typeface="Segoe UI" panose="020B0502040204020203" pitchFamily="34" charset="0"/>
              </a:rPr>
            </a:br>
            <a:r>
              <a:rPr lang="en-US" sz="3600" b="1">
                <a:solidFill>
                  <a:schemeClr val="bg1"/>
                </a:solidFill>
                <a:latin typeface="Segoe UI" panose="020B0502040204020203" pitchFamily="34" charset="0"/>
                <a:cs typeface="Segoe UI" panose="020B0502040204020203" pitchFamily="34" charset="0"/>
              </a:rPr>
              <a:t>PANEL</a:t>
            </a:r>
          </a:p>
          <a:p>
            <a:endParaRPr lang="en-US" sz="3600" b="1">
              <a:solidFill>
                <a:schemeClr val="bg1"/>
              </a:solidFill>
              <a:latin typeface="Segoe UI" panose="020B0502040204020203" pitchFamily="34" charset="0"/>
              <a:cs typeface="Segoe UI" panose="020B0502040204020203" pitchFamily="34" charset="0"/>
            </a:endParaRPr>
          </a:p>
          <a:p>
            <a:endParaRPr lang="en-US" sz="3600" b="1">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Exploring some outdoor art -</a:t>
            </a:r>
          </a:p>
          <a:p>
            <a:r>
              <a:rPr lang="en-US" sz="3200">
                <a:solidFill>
                  <a:schemeClr val="bg1"/>
                </a:solidFill>
                <a:latin typeface="Segoe UI" panose="020B0502040204020203" pitchFamily="34" charset="0"/>
                <a:cs typeface="Segoe UI" panose="020B0502040204020203" pitchFamily="34" charset="0"/>
              </a:rPr>
              <a:t>some small and spontaneous, some large and painstaking - by artists noticing opportunities to share ideas</a:t>
            </a:r>
          </a:p>
        </p:txBody>
      </p:sp>
      <p:pic>
        <p:nvPicPr>
          <p:cNvPr id="5" name="Picture 4" descr="A black and white logo&#10;&#10;AI-generated content may be incorrect.">
            <a:extLst>
              <a:ext uri="{FF2B5EF4-FFF2-40B4-BE49-F238E27FC236}">
                <a16:creationId xmlns:a16="http://schemas.microsoft.com/office/drawing/2014/main" id="{34D2ED2B-F545-5CA1-6D44-7F6F32A410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049" r="31703" b="24551"/>
          <a:stretch>
            <a:fillRect/>
          </a:stretch>
        </p:blipFill>
        <p:spPr bwMode="auto">
          <a:xfrm>
            <a:off x="4337444" y="3589489"/>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C0123C-D5C5-E6AE-404F-2CBDD0AE54B6}"/>
              </a:ext>
            </a:extLst>
          </p:cNvPr>
          <p:cNvPicPr>
            <a:picLocks noChangeAspect="1"/>
          </p:cNvPicPr>
          <p:nvPr/>
        </p:nvPicPr>
        <p:blipFill>
          <a:blip r:embed="rId3"/>
          <a:stretch>
            <a:fillRect/>
          </a:stretch>
        </p:blipFill>
        <p:spPr>
          <a:xfrm>
            <a:off x="870042" y="555775"/>
            <a:ext cx="4606089" cy="2753265"/>
          </a:xfrm>
          <a:prstGeom prst="rect">
            <a:avLst/>
          </a:prstGeom>
        </p:spPr>
      </p:pic>
    </p:spTree>
    <p:extLst>
      <p:ext uri="{BB962C8B-B14F-4D97-AF65-F5344CB8AC3E}">
        <p14:creationId xmlns:p14="http://schemas.microsoft.com/office/powerpoint/2010/main" val="80557137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AFC7D-8793-20AD-0A9D-4E980DFAE4D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14533C9-ECE5-7F84-49CC-DC06B551D84F}"/>
              </a:ext>
            </a:extLst>
          </p:cNvPr>
          <p:cNvSpPr txBox="1"/>
          <p:nvPr/>
        </p:nvSpPr>
        <p:spPr>
          <a:xfrm>
            <a:off x="3696419" y="0"/>
            <a:ext cx="6098874" cy="2769989"/>
          </a:xfrm>
          <a:prstGeom prst="rect">
            <a:avLst/>
          </a:prstGeom>
          <a:noFill/>
        </p:spPr>
        <p:txBody>
          <a:bodyPr wrap="square">
            <a:spAutoFit/>
          </a:bodyPr>
          <a:lstStyle/>
          <a:p>
            <a:r>
              <a:rPr lang="en-US"/>
              <a:t> </a:t>
            </a:r>
          </a:p>
          <a:p>
            <a:r>
              <a:rPr lang="en-US"/>
              <a:t> </a:t>
            </a:r>
            <a:r>
              <a:rPr lang="en-US" sz="2800" b="1">
                <a:latin typeface="Segoe UI" panose="020B0502040204020203" pitchFamily="34" charset="0"/>
                <a:cs typeface="Segoe UI" panose="020B0502040204020203" pitchFamily="34" charset="0"/>
              </a:rPr>
              <a:t>“My job [as an artist] is to notice things that other people don’t.” </a:t>
            </a:r>
          </a:p>
          <a:p>
            <a:endParaRPr lang="en-US" sz="28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Sir Grayson Perry </a:t>
            </a:r>
          </a:p>
          <a:p>
            <a:r>
              <a:rPr lang="en-US" sz="2400">
                <a:latin typeface="Segoe UI" panose="020B0502040204020203" pitchFamily="34" charset="0"/>
                <a:cs typeface="Segoe UI" panose="020B0502040204020203" pitchFamily="34" charset="0"/>
              </a:rPr>
              <a:t>in Playing to the Gallery</a:t>
            </a:r>
          </a:p>
          <a:p>
            <a:r>
              <a:rPr lang="en-US" sz="2400">
                <a:latin typeface="Segoe UI" panose="020B0502040204020203" pitchFamily="34" charset="0"/>
                <a:cs typeface="Segoe UI" panose="020B0502040204020203" pitchFamily="34" charset="0"/>
              </a:rPr>
              <a:t>Penguin Books 2016</a:t>
            </a:r>
            <a:endParaRPr lang="en-GB" sz="2400">
              <a:latin typeface="Segoe UI" panose="020B0502040204020203" pitchFamily="34" charset="0"/>
              <a:cs typeface="Segoe UI" panose="020B0502040204020203" pitchFamily="34" charset="0"/>
            </a:endParaRPr>
          </a:p>
        </p:txBody>
      </p:sp>
      <p:pic>
        <p:nvPicPr>
          <p:cNvPr id="8" name="Picture 7" descr="A person standing in front of a wall with a painting of a person&#10;&#10;Description automatically generated with low confidence">
            <a:extLst>
              <a:ext uri="{FF2B5EF4-FFF2-40B4-BE49-F238E27FC236}">
                <a16:creationId xmlns:a16="http://schemas.microsoft.com/office/drawing/2014/main" id="{BA8D7AB4-D955-9E40-7847-1A7857CF29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969" y="285278"/>
            <a:ext cx="3139040" cy="3077766"/>
          </a:xfrm>
          <a:prstGeom prst="rect">
            <a:avLst/>
          </a:prstGeom>
          <a:noFill/>
          <a:ln>
            <a:noFill/>
          </a:ln>
        </p:spPr>
      </p:pic>
      <p:pic>
        <p:nvPicPr>
          <p:cNvPr id="9" name="Picture 8" descr="A collage of shoes with mouth open&#10;&#10;AI-generated content may be incorrect.">
            <a:extLst>
              <a:ext uri="{FF2B5EF4-FFF2-40B4-BE49-F238E27FC236}">
                <a16:creationId xmlns:a16="http://schemas.microsoft.com/office/drawing/2014/main" id="{9D941A7C-70EC-8390-AE23-A97F0EFEAEC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299" t="19777" r="22646" b="42889"/>
          <a:stretch>
            <a:fillRect/>
          </a:stretch>
        </p:blipFill>
        <p:spPr bwMode="auto">
          <a:xfrm>
            <a:off x="5949902" y="2954656"/>
            <a:ext cx="5500250" cy="3277848"/>
          </a:xfrm>
          <a:prstGeom prst="rect">
            <a:avLst/>
          </a:prstGeom>
          <a:noFill/>
          <a:ln>
            <a:noFill/>
          </a:ln>
          <a:extLst>
            <a:ext uri="{53640926-AAD7-44D8-BBD7-CCE9431645EC}">
              <a14:shadowObscured xmlns:a14="http://schemas.microsoft.com/office/drawing/2010/main"/>
            </a:ext>
          </a:extLst>
        </p:spPr>
      </p:pic>
      <p:pic>
        <p:nvPicPr>
          <p:cNvPr id="2" name="Picture 1027" descr="C:\Artists\monkeythought.gif">
            <a:extLst>
              <a:ext uri="{FF2B5EF4-FFF2-40B4-BE49-F238E27FC236}">
                <a16:creationId xmlns:a16="http://schemas.microsoft.com/office/drawing/2014/main" id="{61C07F6F-A649-73C7-59AD-A4B27B9DCE08}"/>
              </a:ext>
            </a:extLst>
          </p:cNvPr>
          <p:cNvPicPr>
            <a:picLocks noChangeAspect="1" noChangeArrowheads="1" noCrop="1"/>
          </p:cNvPicPr>
          <p:nvPr/>
        </p:nvPicPr>
        <p:blipFill>
          <a:blip r:embed="rId5" cstate="print"/>
          <a:srcRect/>
          <a:stretch>
            <a:fillRect/>
          </a:stretch>
        </p:blipFill>
        <p:spPr bwMode="auto">
          <a:xfrm>
            <a:off x="4495594" y="5284766"/>
            <a:ext cx="990600" cy="947738"/>
          </a:xfrm>
          <a:prstGeom prst="rect">
            <a:avLst/>
          </a:prstGeom>
          <a:noFill/>
        </p:spPr>
      </p:pic>
    </p:spTree>
    <p:extLst>
      <p:ext uri="{BB962C8B-B14F-4D97-AF65-F5344CB8AC3E}">
        <p14:creationId xmlns:p14="http://schemas.microsoft.com/office/powerpoint/2010/main" val="7054832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067221-75A8-96CF-0816-8BE381F525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4624" t="10416" r="3207" b="21788"/>
          <a:stretch>
            <a:fillRect/>
          </a:stretch>
        </p:blipFill>
        <p:spPr>
          <a:xfrm rot="16200000">
            <a:off x="-629009" y="1306180"/>
            <a:ext cx="5705704" cy="4019926"/>
          </a:xfrm>
          <a:prstGeom prst="rect">
            <a:avLst/>
          </a:prstGeom>
          <a:ln w="12700">
            <a:solidFill>
              <a:srgbClr val="002060"/>
            </a:solidFill>
          </a:ln>
        </p:spPr>
      </p:pic>
      <p:pic>
        <p:nvPicPr>
          <p:cNvPr id="3" name="Picture 2">
            <a:extLst>
              <a:ext uri="{FF2B5EF4-FFF2-40B4-BE49-F238E27FC236}">
                <a16:creationId xmlns:a16="http://schemas.microsoft.com/office/drawing/2014/main" id="{D2105229-C59C-635F-5CF6-81F58FE0BC58}"/>
              </a:ext>
            </a:extLst>
          </p:cNvPr>
          <p:cNvPicPr>
            <a:picLocks noChangeAspect="1"/>
          </p:cNvPicPr>
          <p:nvPr/>
        </p:nvPicPr>
        <p:blipFill>
          <a:blip r:embed="rId4"/>
          <a:srcRect l="6052" t="20373" r="9229" b="10641"/>
          <a:stretch>
            <a:fillRect/>
          </a:stretch>
        </p:blipFill>
        <p:spPr>
          <a:xfrm rot="5400000">
            <a:off x="3428999" y="1501515"/>
            <a:ext cx="5334002" cy="3257552"/>
          </a:xfrm>
          <a:prstGeom prst="rect">
            <a:avLst/>
          </a:prstGeom>
        </p:spPr>
      </p:pic>
      <p:sp>
        <p:nvSpPr>
          <p:cNvPr id="4" name="TextBox 3">
            <a:extLst>
              <a:ext uri="{FF2B5EF4-FFF2-40B4-BE49-F238E27FC236}">
                <a16:creationId xmlns:a16="http://schemas.microsoft.com/office/drawing/2014/main" id="{8B8CDE74-541C-C5B2-5617-E60B5B6CDE50}"/>
              </a:ext>
            </a:extLst>
          </p:cNvPr>
          <p:cNvSpPr txBox="1"/>
          <p:nvPr/>
        </p:nvSpPr>
        <p:spPr>
          <a:xfrm>
            <a:off x="7958195" y="463294"/>
            <a:ext cx="4037862" cy="5755422"/>
          </a:xfrm>
          <a:prstGeom prst="rect">
            <a:avLst/>
          </a:prstGeom>
          <a:noFill/>
        </p:spPr>
        <p:txBody>
          <a:bodyPr wrap="square">
            <a:spAutoFit/>
          </a:bodyPr>
          <a:lstStyle/>
          <a:p>
            <a:r>
              <a:rPr lang="en-US"/>
              <a:t> </a:t>
            </a:r>
            <a:r>
              <a:rPr lang="en-US" sz="2800" b="1">
                <a:latin typeface="Segoe UI" panose="020B0502040204020203" pitchFamily="34" charset="0"/>
                <a:cs typeface="Segoe UI" panose="020B0502040204020203" pitchFamily="34" charset="0"/>
              </a:rPr>
              <a:t>Mini A4 Gallery</a:t>
            </a:r>
          </a:p>
          <a:p>
            <a:r>
              <a:rPr lang="en-US" sz="2000">
                <a:latin typeface="Segoe UI" panose="020B0502040204020203" pitchFamily="34" charset="0"/>
                <a:cs typeface="Segoe UI" panose="020B0502040204020203" pitchFamily="34" charset="0"/>
              </a:rPr>
              <a:t>made from acrylic paints left over on a  paper palette after art sessions. </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Don’t throw it away. Just put a plain piece of paper on top, wriggle it around, and lift off.  </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Then see if you can find little pictures on the page and palette that you can cut and display. </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Try turning your gallery to see new  mini-pictures emerge.</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Laminated, these make lovely presents, btw.</a:t>
            </a:r>
          </a:p>
        </p:txBody>
      </p:sp>
      <p:pic>
        <p:nvPicPr>
          <p:cNvPr id="5" name="Picture 1027" descr="C:\Artists\monkeythought.gif">
            <a:extLst>
              <a:ext uri="{FF2B5EF4-FFF2-40B4-BE49-F238E27FC236}">
                <a16:creationId xmlns:a16="http://schemas.microsoft.com/office/drawing/2014/main" id="{484E8680-E0F3-6965-8CF3-74D9B634F2CC}"/>
              </a:ext>
            </a:extLst>
          </p:cNvPr>
          <p:cNvPicPr>
            <a:picLocks noChangeAspect="1" noChangeArrowheads="1" noCrop="1"/>
          </p:cNvPicPr>
          <p:nvPr/>
        </p:nvPicPr>
        <p:blipFill>
          <a:blip r:embed="rId5" cstate="print"/>
          <a:srcRect/>
          <a:stretch>
            <a:fillRect/>
          </a:stretch>
        </p:blipFill>
        <p:spPr bwMode="auto">
          <a:xfrm>
            <a:off x="3971924" y="5578754"/>
            <a:ext cx="990600" cy="947738"/>
          </a:xfrm>
          <a:prstGeom prst="rect">
            <a:avLst/>
          </a:prstGeom>
          <a:noFill/>
        </p:spPr>
      </p:pic>
    </p:spTree>
    <p:extLst>
      <p:ext uri="{BB962C8B-B14F-4D97-AF65-F5344CB8AC3E}">
        <p14:creationId xmlns:p14="http://schemas.microsoft.com/office/powerpoint/2010/main" val="13528533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Effect transition="in" filter="fade">
                                      <p:cBhvr>
                                        <p:cTn id="37" dur="500"/>
                                        <p:tgtEl>
                                          <p:spTgt spid="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5EEFE-1D6D-F36E-0CFB-86F2369D6298}"/>
              </a:ext>
            </a:extLst>
          </p:cNvPr>
          <p:cNvPicPr>
            <a:picLocks noChangeAspect="1"/>
          </p:cNvPicPr>
          <p:nvPr/>
        </p:nvPicPr>
        <p:blipFill>
          <a:blip r:embed="rId2"/>
          <a:stretch>
            <a:fillRect/>
          </a:stretch>
        </p:blipFill>
        <p:spPr>
          <a:xfrm>
            <a:off x="555301" y="243564"/>
            <a:ext cx="5133277" cy="6370872"/>
          </a:xfrm>
          <a:prstGeom prst="rect">
            <a:avLst/>
          </a:prstGeom>
        </p:spPr>
      </p:pic>
      <p:sp>
        <p:nvSpPr>
          <p:cNvPr id="5" name="TextBox 4">
            <a:extLst>
              <a:ext uri="{FF2B5EF4-FFF2-40B4-BE49-F238E27FC236}">
                <a16:creationId xmlns:a16="http://schemas.microsoft.com/office/drawing/2014/main" id="{47B5CCDB-5607-5B7D-EE4C-496140219A7F}"/>
              </a:ext>
            </a:extLst>
          </p:cNvPr>
          <p:cNvSpPr txBox="1"/>
          <p:nvPr/>
        </p:nvSpPr>
        <p:spPr>
          <a:xfrm>
            <a:off x="6315533" y="3429000"/>
            <a:ext cx="5133277" cy="3170099"/>
          </a:xfrm>
          <a:prstGeom prst="rect">
            <a:avLst/>
          </a:prstGeom>
          <a:noFill/>
        </p:spPr>
        <p:txBody>
          <a:bodyPr wrap="square">
            <a:spAutoFit/>
          </a:bodyPr>
          <a:lstStyle/>
          <a:p>
            <a:r>
              <a:rPr lang="en-US" sz="2000">
                <a:latin typeface="Segoe UI" panose="020B0502040204020203" pitchFamily="34" charset="0"/>
                <a:cs typeface="Segoe UI" panose="020B0502040204020203" pitchFamily="34" charset="0"/>
              </a:rPr>
              <a:t>Two of the many imaginative examples of art found on the wonderful website</a:t>
            </a:r>
          </a:p>
          <a:p>
            <a:r>
              <a:rPr lang="en-US" sz="2000">
                <a:latin typeface="Segoe UI" panose="020B0502040204020203" pitchFamily="34" charset="0"/>
                <a:cs typeface="Segoe UI" panose="020B0502040204020203" pitchFamily="34" charset="0"/>
                <a:hlinkClick r:id="rId3"/>
              </a:rPr>
              <a:t>www.streetartutopia.com</a:t>
            </a:r>
            <a:endParaRPr lang="en-US" sz="2000">
              <a:latin typeface="Segoe UI" panose="020B0502040204020203" pitchFamily="34" charset="0"/>
              <a:cs typeface="Segoe UI" panose="020B0502040204020203" pitchFamily="34" charset="0"/>
            </a:endParaRP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They might be instant or deeply painstaking, often very witty, noticing opportunities big and small, and always offering food for thought.</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Some follow on the next few slides.</a:t>
            </a:r>
          </a:p>
        </p:txBody>
      </p:sp>
      <p:pic>
        <p:nvPicPr>
          <p:cNvPr id="6" name="Picture 5">
            <a:extLst>
              <a:ext uri="{FF2B5EF4-FFF2-40B4-BE49-F238E27FC236}">
                <a16:creationId xmlns:a16="http://schemas.microsoft.com/office/drawing/2014/main" id="{77DD413E-FD65-CF9E-3172-307116A75C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15533" y="258900"/>
            <a:ext cx="2177538" cy="2947361"/>
          </a:xfrm>
          <a:prstGeom prst="rect">
            <a:avLst/>
          </a:prstGeom>
          <a:noFill/>
          <a:ln w="31750">
            <a:solidFill>
              <a:srgbClr val="002060"/>
            </a:solidFill>
          </a:ln>
        </p:spPr>
      </p:pic>
    </p:spTree>
    <p:extLst>
      <p:ext uri="{BB962C8B-B14F-4D97-AF65-F5344CB8AC3E}">
        <p14:creationId xmlns:p14="http://schemas.microsoft.com/office/powerpoint/2010/main" val="3487690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C60A8-4F52-1297-D923-E2FE2444B5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6212" y="394735"/>
            <a:ext cx="3212297" cy="3818411"/>
          </a:xfrm>
          <a:prstGeom prst="rect">
            <a:avLst/>
          </a:prstGeom>
          <a:noFill/>
          <a:ln w="12700">
            <a:solidFill>
              <a:srgbClr val="00B050"/>
            </a:solidFill>
          </a:ln>
        </p:spPr>
      </p:pic>
      <p:pic>
        <p:nvPicPr>
          <p:cNvPr id="4" name="Picture 3">
            <a:extLst>
              <a:ext uri="{FF2B5EF4-FFF2-40B4-BE49-F238E27FC236}">
                <a16:creationId xmlns:a16="http://schemas.microsoft.com/office/drawing/2014/main" id="{FFB1A3FC-9CBD-30E2-628C-05389B55F943}"/>
              </a:ext>
            </a:extLst>
          </p:cNvPr>
          <p:cNvPicPr>
            <a:picLocks noChangeAspect="1"/>
          </p:cNvPicPr>
          <p:nvPr/>
        </p:nvPicPr>
        <p:blipFill rotWithShape="1">
          <a:blip r:embed="rId3">
            <a:extLst>
              <a:ext uri="{28A0092B-C50C-407E-A947-70E740481C1C}">
                <a14:useLocalDpi xmlns:a14="http://schemas.microsoft.com/office/drawing/2010/main" val="0"/>
              </a:ext>
            </a:extLst>
          </a:blip>
          <a:srcRect l="17941" t="15092" r="19517" b="14727"/>
          <a:stretch>
            <a:fillRect/>
          </a:stretch>
        </p:blipFill>
        <p:spPr bwMode="auto">
          <a:xfrm>
            <a:off x="4489851" y="394735"/>
            <a:ext cx="3212297" cy="4513439"/>
          </a:xfrm>
          <a:prstGeom prst="rect">
            <a:avLst/>
          </a:prstGeom>
          <a:noFill/>
          <a:ln w="12700">
            <a:solidFill>
              <a:srgbClr val="00B050"/>
            </a:solid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A7719A13-BEB9-08A5-FCA1-413801B971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03490" y="394735"/>
            <a:ext cx="3212297" cy="4811506"/>
          </a:xfrm>
          <a:prstGeom prst="rect">
            <a:avLst/>
          </a:prstGeom>
          <a:noFill/>
          <a:ln w="12700">
            <a:solidFill>
              <a:srgbClr val="00B050"/>
            </a:solidFill>
          </a:ln>
        </p:spPr>
      </p:pic>
    </p:spTree>
    <p:extLst>
      <p:ext uri="{BB962C8B-B14F-4D97-AF65-F5344CB8AC3E}">
        <p14:creationId xmlns:p14="http://schemas.microsoft.com/office/powerpoint/2010/main" val="21345140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 calcmode="lin" valueType="num">
                                      <p:cBhvr>
                                        <p:cTn id="19" dur="1000" fill="hold"/>
                                        <p:tgtEl>
                                          <p:spTgt spid="6"/>
                                        </p:tgtEl>
                                        <p:attrNameLst>
                                          <p:attrName>style.rotation</p:attrName>
                                        </p:attrNameLst>
                                      </p:cBhvr>
                                      <p:tavLst>
                                        <p:tav tm="0">
                                          <p:val>
                                            <p:fltVal val="90"/>
                                          </p:val>
                                        </p:tav>
                                        <p:tav tm="100000">
                                          <p:val>
                                            <p:fltVal val="0"/>
                                          </p:val>
                                        </p:tav>
                                      </p:tavLst>
                                    </p:anim>
                                    <p:animEffect transition="in" filter="fade">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B96625-2D79-F8F0-72F6-C8CDD480A9D5}"/>
              </a:ext>
            </a:extLst>
          </p:cNvPr>
          <p:cNvPicPr>
            <a:picLocks noChangeAspect="1"/>
          </p:cNvPicPr>
          <p:nvPr/>
        </p:nvPicPr>
        <p:blipFill>
          <a:blip r:embed="rId2"/>
          <a:stretch>
            <a:fillRect/>
          </a:stretch>
        </p:blipFill>
        <p:spPr>
          <a:xfrm>
            <a:off x="897756" y="846599"/>
            <a:ext cx="4711731" cy="4613196"/>
          </a:xfrm>
          <a:prstGeom prst="rect">
            <a:avLst/>
          </a:prstGeom>
        </p:spPr>
      </p:pic>
      <p:pic>
        <p:nvPicPr>
          <p:cNvPr id="3" name="Picture 2">
            <a:extLst>
              <a:ext uri="{FF2B5EF4-FFF2-40B4-BE49-F238E27FC236}">
                <a16:creationId xmlns:a16="http://schemas.microsoft.com/office/drawing/2014/main" id="{A9459E63-0697-0464-74F0-0CE88BC9EC14}"/>
              </a:ext>
            </a:extLst>
          </p:cNvPr>
          <p:cNvPicPr>
            <a:picLocks noChangeAspect="1"/>
          </p:cNvPicPr>
          <p:nvPr/>
        </p:nvPicPr>
        <p:blipFill>
          <a:blip r:embed="rId3"/>
          <a:srcRect l="24732"/>
          <a:stretch>
            <a:fillRect/>
          </a:stretch>
        </p:blipFill>
        <p:spPr>
          <a:xfrm>
            <a:off x="5883215" y="846599"/>
            <a:ext cx="4990093" cy="4613196"/>
          </a:xfrm>
          <a:prstGeom prst="rect">
            <a:avLst/>
          </a:prstGeom>
        </p:spPr>
      </p:pic>
    </p:spTree>
    <p:extLst>
      <p:ext uri="{BB962C8B-B14F-4D97-AF65-F5344CB8AC3E}">
        <p14:creationId xmlns:p14="http://schemas.microsoft.com/office/powerpoint/2010/main" val="24183985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C9A01-D3B4-1EE9-288F-E5A6CC3D88B5}"/>
              </a:ext>
            </a:extLst>
          </p:cNvPr>
          <p:cNvPicPr>
            <a:picLocks noChangeAspect="1"/>
          </p:cNvPicPr>
          <p:nvPr/>
        </p:nvPicPr>
        <p:blipFill rotWithShape="1">
          <a:blip r:embed="rId2">
            <a:extLst>
              <a:ext uri="{28A0092B-C50C-407E-A947-70E740481C1C}">
                <a14:useLocalDpi xmlns:a14="http://schemas.microsoft.com/office/drawing/2010/main" val="0"/>
              </a:ext>
            </a:extLst>
          </a:blip>
          <a:srcRect l="5497" r="9986"/>
          <a:stretch>
            <a:fillRect/>
          </a:stretch>
        </p:blipFill>
        <p:spPr bwMode="auto">
          <a:xfrm>
            <a:off x="483227" y="604506"/>
            <a:ext cx="3965345" cy="4709365"/>
          </a:xfrm>
          <a:prstGeom prst="rect">
            <a:avLst/>
          </a:prstGeom>
          <a:noFill/>
          <a:ln w="12700">
            <a:solidFill>
              <a:srgbClr val="00B050"/>
            </a:solidFill>
          </a:ln>
          <a:extLst>
            <a:ext uri="{53640926-AAD7-44D8-BBD7-CCE9431645EC}">
              <a14:shadowObscured xmlns:a14="http://schemas.microsoft.com/office/drawing/2010/main"/>
            </a:ext>
          </a:extLst>
        </p:spPr>
      </p:pic>
      <p:pic>
        <p:nvPicPr>
          <p:cNvPr id="3" name="Picture 2" descr="A collage of a painting on a wall&#10;&#10;AI-generated content may be incorrect.">
            <a:extLst>
              <a:ext uri="{FF2B5EF4-FFF2-40B4-BE49-F238E27FC236}">
                <a16:creationId xmlns:a16="http://schemas.microsoft.com/office/drawing/2014/main" id="{0ABA68F2-F4C6-3F14-63CD-E62CAF54BBEC}"/>
              </a:ext>
            </a:extLst>
          </p:cNvPr>
          <p:cNvPicPr>
            <a:picLocks noChangeAspect="1"/>
          </p:cNvPicPr>
          <p:nvPr/>
        </p:nvPicPr>
        <p:blipFill rotWithShape="1">
          <a:blip r:embed="rId3">
            <a:extLst>
              <a:ext uri="{28A0092B-C50C-407E-A947-70E740481C1C}">
                <a14:useLocalDpi xmlns:a14="http://schemas.microsoft.com/office/drawing/2010/main" val="0"/>
              </a:ext>
            </a:extLst>
          </a:blip>
          <a:srcRect l="55738" t="39104"/>
          <a:stretch>
            <a:fillRect/>
          </a:stretch>
        </p:blipFill>
        <p:spPr bwMode="auto">
          <a:xfrm>
            <a:off x="4763303" y="604507"/>
            <a:ext cx="6801672" cy="4709364"/>
          </a:xfrm>
          <a:prstGeom prst="rect">
            <a:avLst/>
          </a:prstGeom>
          <a:noFill/>
          <a:ln w="12700">
            <a:solidFill>
              <a:srgbClr val="00B05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8622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7FC5E4B9-E8E5-7EC5-D588-4064F927D625}"/>
              </a:ext>
            </a:extLst>
          </p:cNvPr>
          <p:cNvPicPr>
            <a:picLocks noChangeAspect="1"/>
          </p:cNvPicPr>
          <p:nvPr/>
        </p:nvPicPr>
        <p:blipFill>
          <a:blip r:embed="rId3"/>
          <a:stretch>
            <a:fillRect/>
          </a:stretch>
        </p:blipFill>
        <p:spPr>
          <a:xfrm>
            <a:off x="914034" y="461322"/>
            <a:ext cx="6355779" cy="2350890"/>
          </a:xfrm>
          <a:prstGeom prst="rect">
            <a:avLst/>
          </a:prstGeom>
        </p:spPr>
      </p:pic>
      <p:pic>
        <p:nvPicPr>
          <p:cNvPr id="6" name="Picture 5" descr="A board with pictures and papers on it&#10;&#10;AI-generated content may be incorrect.">
            <a:extLst>
              <a:ext uri="{FF2B5EF4-FFF2-40B4-BE49-F238E27FC236}">
                <a16:creationId xmlns:a16="http://schemas.microsoft.com/office/drawing/2014/main" id="{093F9478-71DA-7C77-0964-8932E9243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562" y="2812212"/>
            <a:ext cx="2243234" cy="3064215"/>
          </a:xfrm>
          <a:prstGeom prst="rect">
            <a:avLst/>
          </a:prstGeom>
          <a:noFill/>
          <a:ln>
            <a:noFill/>
          </a:ln>
        </p:spPr>
      </p:pic>
      <p:sp>
        <p:nvSpPr>
          <p:cNvPr id="7" name="TextBox 6">
            <a:extLst>
              <a:ext uri="{FF2B5EF4-FFF2-40B4-BE49-F238E27FC236}">
                <a16:creationId xmlns:a16="http://schemas.microsoft.com/office/drawing/2014/main" id="{0F39C4E0-0F5F-5202-3B18-69883D7A1D0F}"/>
              </a:ext>
            </a:extLst>
          </p:cNvPr>
          <p:cNvSpPr txBox="1"/>
          <p:nvPr/>
        </p:nvSpPr>
        <p:spPr>
          <a:xfrm>
            <a:off x="-627841" y="5935013"/>
            <a:ext cx="8771177" cy="461665"/>
          </a:xfrm>
          <a:prstGeom prst="rect">
            <a:avLst/>
          </a:prstGeom>
          <a:noFill/>
        </p:spPr>
        <p:txBody>
          <a:bodyPr wrap="square" rtlCol="0">
            <a:spAutoFit/>
          </a:bodyPr>
          <a:lstStyle/>
          <a:p>
            <a:pPr algn="r"/>
            <a:r>
              <a:rPr lang="en-US" sz="2400" b="1">
                <a:latin typeface="Segoe UI" panose="020B0502040204020203" pitchFamily="34" charset="0"/>
                <a:cs typeface="Segoe UI" panose="020B0502040204020203" pitchFamily="34" charset="0"/>
              </a:rPr>
              <a:t>A slideshow variant assembled by Hugh Gibbons</a:t>
            </a:r>
            <a:endParaRPr lang="en-GB" sz="2400" b="1">
              <a:latin typeface="Segoe UI" panose="020B0502040204020203" pitchFamily="34" charset="0"/>
              <a:cs typeface="Segoe UI" panose="020B0502040204020203" pitchFamily="34" charset="0"/>
            </a:endParaRPr>
          </a:p>
        </p:txBody>
      </p:sp>
      <p:pic>
        <p:nvPicPr>
          <p:cNvPr id="8" name="Picture 7" descr="A person carrying a painting&#10;&#10;AI-generated content may be incorrect.">
            <a:extLst>
              <a:ext uri="{FF2B5EF4-FFF2-40B4-BE49-F238E27FC236}">
                <a16:creationId xmlns:a16="http://schemas.microsoft.com/office/drawing/2014/main" id="{3C54476C-2392-247B-33CC-A54AED58B89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1155" y="2800823"/>
            <a:ext cx="2236378" cy="3092129"/>
          </a:xfrm>
          <a:prstGeom prst="rect">
            <a:avLst/>
          </a:prstGeom>
          <a:noFill/>
          <a:ln>
            <a:solidFill>
              <a:schemeClr val="accent1"/>
            </a:solidFill>
          </a:ln>
        </p:spPr>
      </p:pic>
      <p:pic>
        <p:nvPicPr>
          <p:cNvPr id="5122" name="Picture 2" descr="Open photo">
            <a:extLst>
              <a:ext uri="{FF2B5EF4-FFF2-40B4-BE49-F238E27FC236}">
                <a16:creationId xmlns:a16="http://schemas.microsoft.com/office/drawing/2014/main" id="{9C02C295-8B1D-CCED-1D09-80D89C5A77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32" t="4780" b="47925"/>
          <a:stretch>
            <a:fillRect/>
          </a:stretch>
        </p:blipFill>
        <p:spPr bwMode="auto">
          <a:xfrm>
            <a:off x="3465489" y="2812212"/>
            <a:ext cx="3979973" cy="30807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027" descr="C:\Artists\monkeythought.gif">
            <a:extLst>
              <a:ext uri="{FF2B5EF4-FFF2-40B4-BE49-F238E27FC236}">
                <a16:creationId xmlns:a16="http://schemas.microsoft.com/office/drawing/2014/main" id="{098496E1-10C7-56C4-438A-2B28AB0100C4}"/>
              </a:ext>
            </a:extLst>
          </p:cNvPr>
          <p:cNvPicPr>
            <a:picLocks noChangeAspect="1" noChangeArrowheads="1" noCrop="1"/>
          </p:cNvPicPr>
          <p:nvPr/>
        </p:nvPicPr>
        <p:blipFill>
          <a:blip r:embed="rId7" cstate="print"/>
          <a:srcRect/>
          <a:stretch>
            <a:fillRect/>
          </a:stretch>
        </p:blipFill>
        <p:spPr bwMode="auto">
          <a:xfrm>
            <a:off x="10128875" y="4712849"/>
            <a:ext cx="1189915" cy="1138429"/>
          </a:xfrm>
          <a:prstGeom prst="rect">
            <a:avLst/>
          </a:prstGeom>
          <a:noFill/>
        </p:spPr>
      </p:pic>
    </p:spTree>
    <p:extLst>
      <p:ext uri="{BB962C8B-B14F-4D97-AF65-F5344CB8AC3E}">
        <p14:creationId xmlns:p14="http://schemas.microsoft.com/office/powerpoint/2010/main" val="4030589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1000"/>
                                        <p:tgtEl>
                                          <p:spTgt spid="5122"/>
                                        </p:tgtEl>
                                      </p:cBhvr>
                                    </p:animEffect>
                                    <p:anim calcmode="lin" valueType="num">
                                      <p:cBhvr>
                                        <p:cTn id="18" dur="1000" fill="hold"/>
                                        <p:tgtEl>
                                          <p:spTgt spid="5122"/>
                                        </p:tgtEl>
                                        <p:attrNameLst>
                                          <p:attrName>ppt_x</p:attrName>
                                        </p:attrNameLst>
                                      </p:cBhvr>
                                      <p:tavLst>
                                        <p:tav tm="0">
                                          <p:val>
                                            <p:strVal val="#ppt_x"/>
                                          </p:val>
                                        </p:tav>
                                        <p:tav tm="100000">
                                          <p:val>
                                            <p:strVal val="#ppt_x"/>
                                          </p:val>
                                        </p:tav>
                                      </p:tavLst>
                                    </p:anim>
                                    <p:anim calcmode="lin" valueType="num">
                                      <p:cBhvr>
                                        <p:cTn id="1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250" fill="hold"/>
                                        <p:tgtEl>
                                          <p:spTgt spid="8"/>
                                        </p:tgtEl>
                                        <p:attrNameLst>
                                          <p:attrName>ppt_w</p:attrName>
                                        </p:attrNameLst>
                                      </p:cBhvr>
                                      <p:tavLst>
                                        <p:tav tm="0">
                                          <p:val>
                                            <p:fltVal val="0"/>
                                          </p:val>
                                        </p:tav>
                                        <p:tav tm="100000">
                                          <p:val>
                                            <p:strVal val="#ppt_w"/>
                                          </p:val>
                                        </p:tav>
                                      </p:tavLst>
                                    </p:anim>
                                    <p:anim calcmode="lin" valueType="num">
                                      <p:cBhvr>
                                        <p:cTn id="25" dur="1250" fill="hold"/>
                                        <p:tgtEl>
                                          <p:spTgt spid="8"/>
                                        </p:tgtEl>
                                        <p:attrNameLst>
                                          <p:attrName>ppt_h</p:attrName>
                                        </p:attrNameLst>
                                      </p:cBhvr>
                                      <p:tavLst>
                                        <p:tav tm="0">
                                          <p:val>
                                            <p:fltVal val="0"/>
                                          </p:val>
                                        </p:tav>
                                        <p:tav tm="100000">
                                          <p:val>
                                            <p:strVal val="#ppt_h"/>
                                          </p:val>
                                        </p:tav>
                                      </p:tavLst>
                                    </p:anim>
                                    <p:animEffect transition="in" filter="fade">
                                      <p:cBhvr>
                                        <p:cTn id="26" dur="125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80">
                                          <p:stCondLst>
                                            <p:cond delay="0"/>
                                          </p:stCondLst>
                                        </p:cTn>
                                        <p:tgtEl>
                                          <p:spTgt spid="2"/>
                                        </p:tgtEl>
                                      </p:cBhvr>
                                    </p:animEffect>
                                    <p:anim calcmode="lin" valueType="num">
                                      <p:cBhvr>
                                        <p:cTn id="3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7" dur="26">
                                          <p:stCondLst>
                                            <p:cond delay="650"/>
                                          </p:stCondLst>
                                        </p:cTn>
                                        <p:tgtEl>
                                          <p:spTgt spid="2"/>
                                        </p:tgtEl>
                                      </p:cBhvr>
                                      <p:to x="100000" y="60000"/>
                                    </p:animScale>
                                    <p:animScale>
                                      <p:cBhvr>
                                        <p:cTn id="38" dur="166" decel="50000">
                                          <p:stCondLst>
                                            <p:cond delay="676"/>
                                          </p:stCondLst>
                                        </p:cTn>
                                        <p:tgtEl>
                                          <p:spTgt spid="2"/>
                                        </p:tgtEl>
                                      </p:cBhvr>
                                      <p:to x="100000" y="100000"/>
                                    </p:animScale>
                                    <p:animScale>
                                      <p:cBhvr>
                                        <p:cTn id="39" dur="26">
                                          <p:stCondLst>
                                            <p:cond delay="1312"/>
                                          </p:stCondLst>
                                        </p:cTn>
                                        <p:tgtEl>
                                          <p:spTgt spid="2"/>
                                        </p:tgtEl>
                                      </p:cBhvr>
                                      <p:to x="100000" y="80000"/>
                                    </p:animScale>
                                    <p:animScale>
                                      <p:cBhvr>
                                        <p:cTn id="40" dur="166" decel="50000">
                                          <p:stCondLst>
                                            <p:cond delay="1338"/>
                                          </p:stCondLst>
                                        </p:cTn>
                                        <p:tgtEl>
                                          <p:spTgt spid="2"/>
                                        </p:tgtEl>
                                      </p:cBhvr>
                                      <p:to x="100000" y="100000"/>
                                    </p:animScale>
                                    <p:animScale>
                                      <p:cBhvr>
                                        <p:cTn id="41" dur="26">
                                          <p:stCondLst>
                                            <p:cond delay="1642"/>
                                          </p:stCondLst>
                                        </p:cTn>
                                        <p:tgtEl>
                                          <p:spTgt spid="2"/>
                                        </p:tgtEl>
                                      </p:cBhvr>
                                      <p:to x="100000" y="90000"/>
                                    </p:animScale>
                                    <p:animScale>
                                      <p:cBhvr>
                                        <p:cTn id="42" dur="166" decel="50000">
                                          <p:stCondLst>
                                            <p:cond delay="1668"/>
                                          </p:stCondLst>
                                        </p:cTn>
                                        <p:tgtEl>
                                          <p:spTgt spid="2"/>
                                        </p:tgtEl>
                                      </p:cBhvr>
                                      <p:to x="100000" y="100000"/>
                                    </p:animScale>
                                    <p:animScale>
                                      <p:cBhvr>
                                        <p:cTn id="43" dur="26">
                                          <p:stCondLst>
                                            <p:cond delay="1808"/>
                                          </p:stCondLst>
                                        </p:cTn>
                                        <p:tgtEl>
                                          <p:spTgt spid="2"/>
                                        </p:tgtEl>
                                      </p:cBhvr>
                                      <p:to x="100000" y="95000"/>
                                    </p:animScale>
                                    <p:animScale>
                                      <p:cBhvr>
                                        <p:cTn id="4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C74B1D-29B8-0617-1192-DC36BD44D55D}"/>
              </a:ext>
            </a:extLst>
          </p:cNvPr>
          <p:cNvPicPr>
            <a:picLocks noChangeAspect="1"/>
          </p:cNvPicPr>
          <p:nvPr/>
        </p:nvPicPr>
        <p:blipFill>
          <a:blip r:embed="rId2"/>
          <a:stretch>
            <a:fillRect/>
          </a:stretch>
        </p:blipFill>
        <p:spPr>
          <a:xfrm>
            <a:off x="6096001" y="692264"/>
            <a:ext cx="4384610" cy="5473472"/>
          </a:xfrm>
          <a:prstGeom prst="rect">
            <a:avLst/>
          </a:prstGeom>
        </p:spPr>
      </p:pic>
      <p:pic>
        <p:nvPicPr>
          <p:cNvPr id="5" name="Picture 4">
            <a:extLst>
              <a:ext uri="{FF2B5EF4-FFF2-40B4-BE49-F238E27FC236}">
                <a16:creationId xmlns:a16="http://schemas.microsoft.com/office/drawing/2014/main" id="{077DC6C5-B644-6064-26F7-10D43BBA7F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5392" y="692264"/>
            <a:ext cx="3831777" cy="5473472"/>
          </a:xfrm>
          <a:prstGeom prst="rect">
            <a:avLst/>
          </a:prstGeom>
          <a:noFill/>
          <a:ln w="12700">
            <a:solidFill>
              <a:srgbClr val="00B050"/>
            </a:solidFill>
          </a:ln>
        </p:spPr>
      </p:pic>
      <p:pic>
        <p:nvPicPr>
          <p:cNvPr id="3" name="Picture 1027" descr="C:\Artists\monkeythought.gif">
            <a:extLst>
              <a:ext uri="{FF2B5EF4-FFF2-40B4-BE49-F238E27FC236}">
                <a16:creationId xmlns:a16="http://schemas.microsoft.com/office/drawing/2014/main" id="{E1B90E41-C760-0787-0108-B6B7DCA22CBB}"/>
              </a:ext>
            </a:extLst>
          </p:cNvPr>
          <p:cNvPicPr>
            <a:picLocks noChangeAspect="1" noChangeArrowheads="1" noCrop="1"/>
          </p:cNvPicPr>
          <p:nvPr/>
        </p:nvPicPr>
        <p:blipFill>
          <a:blip r:embed="rId4"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1093858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670D8-FCD3-49D2-0E0E-6F6326DD1F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8944" y="1924005"/>
            <a:ext cx="3801440" cy="4165423"/>
          </a:xfrm>
          <a:prstGeom prst="rect">
            <a:avLst/>
          </a:prstGeom>
          <a:noFill/>
          <a:ln w="12700">
            <a:solidFill>
              <a:srgbClr val="00B050"/>
            </a:solidFill>
          </a:ln>
        </p:spPr>
      </p:pic>
      <p:pic>
        <p:nvPicPr>
          <p:cNvPr id="3" name="Picture 2">
            <a:extLst>
              <a:ext uri="{FF2B5EF4-FFF2-40B4-BE49-F238E27FC236}">
                <a16:creationId xmlns:a16="http://schemas.microsoft.com/office/drawing/2014/main" id="{E9518E22-22BC-AAB2-CB0C-5379195D32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7011" y="1411470"/>
            <a:ext cx="3036429" cy="4035059"/>
          </a:xfrm>
          <a:prstGeom prst="rect">
            <a:avLst/>
          </a:prstGeom>
          <a:noFill/>
          <a:ln w="12700">
            <a:solidFill>
              <a:srgbClr val="00B050"/>
            </a:solidFill>
          </a:ln>
        </p:spPr>
      </p:pic>
      <p:pic>
        <p:nvPicPr>
          <p:cNvPr id="5" name="Picture 4">
            <a:extLst>
              <a:ext uri="{FF2B5EF4-FFF2-40B4-BE49-F238E27FC236}">
                <a16:creationId xmlns:a16="http://schemas.microsoft.com/office/drawing/2014/main" id="{818D1ABA-D796-8401-2EDC-EAD7AFD21A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068" y="429241"/>
            <a:ext cx="3411015" cy="4263527"/>
          </a:xfrm>
          <a:prstGeom prst="rect">
            <a:avLst/>
          </a:prstGeom>
          <a:noFill/>
          <a:ln w="12700">
            <a:solidFill>
              <a:srgbClr val="00B050"/>
            </a:solidFill>
          </a:ln>
        </p:spPr>
      </p:pic>
    </p:spTree>
    <p:extLst>
      <p:ext uri="{BB962C8B-B14F-4D97-AF65-F5344CB8AC3E}">
        <p14:creationId xmlns:p14="http://schemas.microsoft.com/office/powerpoint/2010/main" val="2183427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80">
                                          <p:stCondLst>
                                            <p:cond delay="0"/>
                                          </p:stCondLst>
                                        </p:cTn>
                                        <p:tgtEl>
                                          <p:spTgt spid="2"/>
                                        </p:tgtEl>
                                      </p:cBhvr>
                                    </p:animEffect>
                                    <p:anim calcmode="lin" valueType="num">
                                      <p:cBhvr>
                                        <p:cTn id="1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gtEl>
                                      </p:cBhvr>
                                      <p:to x="100000" y="60000"/>
                                    </p:animScale>
                                    <p:animScale>
                                      <p:cBhvr>
                                        <p:cTn id="19" dur="166" decel="50000">
                                          <p:stCondLst>
                                            <p:cond delay="676"/>
                                          </p:stCondLst>
                                        </p:cTn>
                                        <p:tgtEl>
                                          <p:spTgt spid="2"/>
                                        </p:tgtEl>
                                      </p:cBhvr>
                                      <p:to x="100000" y="100000"/>
                                    </p:animScale>
                                    <p:animScale>
                                      <p:cBhvr>
                                        <p:cTn id="20" dur="26">
                                          <p:stCondLst>
                                            <p:cond delay="1312"/>
                                          </p:stCondLst>
                                        </p:cTn>
                                        <p:tgtEl>
                                          <p:spTgt spid="2"/>
                                        </p:tgtEl>
                                      </p:cBhvr>
                                      <p:to x="100000" y="80000"/>
                                    </p:animScale>
                                    <p:animScale>
                                      <p:cBhvr>
                                        <p:cTn id="21" dur="166" decel="50000">
                                          <p:stCondLst>
                                            <p:cond delay="1338"/>
                                          </p:stCondLst>
                                        </p:cTn>
                                        <p:tgtEl>
                                          <p:spTgt spid="2"/>
                                        </p:tgtEl>
                                      </p:cBhvr>
                                      <p:to x="100000" y="100000"/>
                                    </p:animScale>
                                    <p:animScale>
                                      <p:cBhvr>
                                        <p:cTn id="22" dur="26">
                                          <p:stCondLst>
                                            <p:cond delay="1642"/>
                                          </p:stCondLst>
                                        </p:cTn>
                                        <p:tgtEl>
                                          <p:spTgt spid="2"/>
                                        </p:tgtEl>
                                      </p:cBhvr>
                                      <p:to x="100000" y="90000"/>
                                    </p:animScale>
                                    <p:animScale>
                                      <p:cBhvr>
                                        <p:cTn id="23" dur="166" decel="50000">
                                          <p:stCondLst>
                                            <p:cond delay="1668"/>
                                          </p:stCondLst>
                                        </p:cTn>
                                        <p:tgtEl>
                                          <p:spTgt spid="2"/>
                                        </p:tgtEl>
                                      </p:cBhvr>
                                      <p:to x="100000" y="100000"/>
                                    </p:animScale>
                                    <p:animScale>
                                      <p:cBhvr>
                                        <p:cTn id="24" dur="26">
                                          <p:stCondLst>
                                            <p:cond delay="1808"/>
                                          </p:stCondLst>
                                        </p:cTn>
                                        <p:tgtEl>
                                          <p:spTgt spid="2"/>
                                        </p:tgtEl>
                                      </p:cBhvr>
                                      <p:to x="100000" y="95000"/>
                                    </p:animScale>
                                    <p:animScale>
                                      <p:cBhvr>
                                        <p:cTn id="2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D29B3-C47B-51DF-30D1-7981D003EC4C}"/>
              </a:ext>
            </a:extLst>
          </p:cNvPr>
          <p:cNvPicPr>
            <a:picLocks noChangeAspect="1"/>
          </p:cNvPicPr>
          <p:nvPr/>
        </p:nvPicPr>
        <p:blipFill>
          <a:blip r:embed="rId2"/>
          <a:srcRect t="28526" b="16640"/>
          <a:stretch>
            <a:fillRect/>
          </a:stretch>
        </p:blipFill>
        <p:spPr>
          <a:xfrm>
            <a:off x="2440046" y="535526"/>
            <a:ext cx="7946157" cy="5786947"/>
          </a:xfrm>
          <a:prstGeom prst="rect">
            <a:avLst/>
          </a:prstGeom>
        </p:spPr>
      </p:pic>
      <p:pic>
        <p:nvPicPr>
          <p:cNvPr id="3" name="Picture 1027" descr="C:\Artists\monkeythought.gif">
            <a:extLst>
              <a:ext uri="{FF2B5EF4-FFF2-40B4-BE49-F238E27FC236}">
                <a16:creationId xmlns:a16="http://schemas.microsoft.com/office/drawing/2014/main" id="{2FE51552-F264-EFF0-2412-AD6FB344FD32}"/>
              </a:ext>
            </a:extLst>
          </p:cNvPr>
          <p:cNvPicPr>
            <a:picLocks noChangeAspect="1" noChangeArrowheads="1" noCrop="1"/>
          </p:cNvPicPr>
          <p:nvPr/>
        </p:nvPicPr>
        <p:blipFill>
          <a:blip r:embed="rId3"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1997114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01955-F863-8EA8-174E-57E24641B0E1}"/>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E5F8DE44-C5E4-2C03-A8AF-355F2BBF6099}"/>
              </a:ext>
            </a:extLst>
          </p:cNvPr>
          <p:cNvPicPr>
            <a:picLocks noChangeAspect="1" noChangeArrowheads="1" noCrop="1"/>
          </p:cNvPicPr>
          <p:nvPr/>
        </p:nvPicPr>
        <p:blipFill>
          <a:blip r:embed="rId2" cstate="print"/>
          <a:srcRect/>
          <a:stretch>
            <a:fillRect/>
          </a:stretch>
        </p:blipFill>
        <p:spPr bwMode="auto">
          <a:xfrm>
            <a:off x="11036060" y="5461958"/>
            <a:ext cx="990600" cy="947738"/>
          </a:xfrm>
          <a:prstGeom prst="rect">
            <a:avLst/>
          </a:prstGeom>
          <a:noFill/>
        </p:spPr>
      </p:pic>
      <p:pic>
        <p:nvPicPr>
          <p:cNvPr id="2" name="Picture 9" descr="C:\Documents and Settings\Hugh\My Documents\My Pictures\Artists\sci_ill1straw.jpg">
            <a:extLst>
              <a:ext uri="{FF2B5EF4-FFF2-40B4-BE49-F238E27FC236}">
                <a16:creationId xmlns:a16="http://schemas.microsoft.com/office/drawing/2014/main" id="{2A632888-1503-C909-19FC-30F21CB31D99}"/>
              </a:ext>
            </a:extLst>
          </p:cNvPr>
          <p:cNvPicPr>
            <a:picLocks noChangeAspect="1" noChangeArrowheads="1"/>
          </p:cNvPicPr>
          <p:nvPr/>
        </p:nvPicPr>
        <p:blipFill>
          <a:blip r:embed="rId3" cstate="print"/>
          <a:srcRect/>
          <a:stretch>
            <a:fillRect/>
          </a:stretch>
        </p:blipFill>
        <p:spPr bwMode="auto">
          <a:xfrm>
            <a:off x="4406159" y="654094"/>
            <a:ext cx="4154753" cy="553967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62933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A54BC-8D41-7891-E06F-89B5BDDA66D6}"/>
              </a:ext>
            </a:extLst>
          </p:cNvPr>
          <p:cNvPicPr>
            <a:picLocks noChangeAspect="1"/>
          </p:cNvPicPr>
          <p:nvPr/>
        </p:nvPicPr>
        <p:blipFill>
          <a:blip r:embed="rId2"/>
          <a:stretch>
            <a:fillRect/>
          </a:stretch>
        </p:blipFill>
        <p:spPr>
          <a:xfrm>
            <a:off x="552571" y="430854"/>
            <a:ext cx="5081742" cy="3140481"/>
          </a:xfrm>
          <a:prstGeom prst="rect">
            <a:avLst/>
          </a:prstGeom>
        </p:spPr>
      </p:pic>
      <p:sp>
        <p:nvSpPr>
          <p:cNvPr id="3" name="TextBox 2">
            <a:extLst>
              <a:ext uri="{FF2B5EF4-FFF2-40B4-BE49-F238E27FC236}">
                <a16:creationId xmlns:a16="http://schemas.microsoft.com/office/drawing/2014/main" id="{FAC9F582-1D86-B92E-52A0-70607796A35F}"/>
              </a:ext>
            </a:extLst>
          </p:cNvPr>
          <p:cNvSpPr txBox="1"/>
          <p:nvPr/>
        </p:nvSpPr>
        <p:spPr>
          <a:xfrm>
            <a:off x="6093126" y="555775"/>
            <a:ext cx="6098874" cy="5755422"/>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OPTICKLE ILLUSIONS</a:t>
            </a:r>
          </a:p>
          <a:p>
            <a:r>
              <a:rPr lang="en-US" sz="3600" b="1">
                <a:solidFill>
                  <a:schemeClr val="bg1"/>
                </a:solidFill>
                <a:latin typeface="Segoe UI" panose="020B0502040204020203" pitchFamily="34" charset="0"/>
                <a:cs typeface="Segoe UI" panose="020B0502040204020203" pitchFamily="34" charset="0"/>
              </a:rPr>
              <a:t>PANEL</a:t>
            </a:r>
          </a:p>
          <a:p>
            <a:endParaRPr lang="en-US" sz="3600" b="1">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Exploring </a:t>
            </a:r>
          </a:p>
          <a:p>
            <a:r>
              <a:rPr lang="en-US" sz="3200">
                <a:solidFill>
                  <a:schemeClr val="bg1"/>
                </a:solidFill>
                <a:latin typeface="Segoe UI" panose="020B0502040204020203" pitchFamily="34" charset="0"/>
                <a:cs typeface="Segoe UI" panose="020B0502040204020203" pitchFamily="34" charset="0"/>
              </a:rPr>
              <a:t>how we perceive things </a:t>
            </a:r>
          </a:p>
          <a:p>
            <a:r>
              <a:rPr lang="en-US" sz="3200">
                <a:solidFill>
                  <a:schemeClr val="bg1"/>
                </a:solidFill>
                <a:latin typeface="Segoe UI" panose="020B0502040204020203" pitchFamily="34" charset="0"/>
                <a:cs typeface="Segoe UI" panose="020B0502040204020203" pitchFamily="34" charset="0"/>
              </a:rPr>
              <a:t>not as </a:t>
            </a:r>
            <a:r>
              <a:rPr lang="en-US" sz="3200" u="sng">
                <a:solidFill>
                  <a:schemeClr val="bg1"/>
                </a:solidFill>
                <a:latin typeface="Segoe UI" panose="020B0502040204020203" pitchFamily="34" charset="0"/>
                <a:cs typeface="Segoe UI" panose="020B0502040204020203" pitchFamily="34" charset="0"/>
              </a:rPr>
              <a:t>they</a:t>
            </a:r>
            <a:r>
              <a:rPr lang="en-US" sz="3200">
                <a:solidFill>
                  <a:schemeClr val="bg1"/>
                </a:solidFill>
                <a:latin typeface="Segoe UI" panose="020B0502040204020203" pitchFamily="34" charset="0"/>
                <a:cs typeface="Segoe UI" panose="020B0502040204020203" pitchFamily="34" charset="0"/>
              </a:rPr>
              <a:t> are </a:t>
            </a:r>
          </a:p>
          <a:p>
            <a:r>
              <a:rPr lang="en-US" sz="3200">
                <a:solidFill>
                  <a:schemeClr val="bg1"/>
                </a:solidFill>
                <a:latin typeface="Segoe UI" panose="020B0502040204020203" pitchFamily="34" charset="0"/>
                <a:cs typeface="Segoe UI" panose="020B0502040204020203" pitchFamily="34" charset="0"/>
              </a:rPr>
              <a:t>but as </a:t>
            </a:r>
            <a:r>
              <a:rPr lang="en-US" sz="3200" u="sng">
                <a:solidFill>
                  <a:schemeClr val="bg1"/>
                </a:solidFill>
                <a:latin typeface="Segoe UI" panose="020B0502040204020203" pitchFamily="34" charset="0"/>
                <a:cs typeface="Segoe UI" panose="020B0502040204020203" pitchFamily="34" charset="0"/>
              </a:rPr>
              <a:t>we</a:t>
            </a:r>
            <a:r>
              <a:rPr lang="en-US" sz="3200">
                <a:solidFill>
                  <a:schemeClr val="bg1"/>
                </a:solidFill>
                <a:latin typeface="Segoe UI" panose="020B0502040204020203" pitchFamily="34" charset="0"/>
                <a:cs typeface="Segoe UI" panose="020B0502040204020203" pitchFamily="34" charset="0"/>
              </a:rPr>
              <a:t> are</a:t>
            </a:r>
            <a:r>
              <a:rPr lang="en-US" sz="3200">
                <a:solidFill>
                  <a:schemeClr val="accent1">
                    <a:lumMod val="50000"/>
                  </a:schemeClr>
                </a:solidFill>
                <a:latin typeface="Segoe UI" panose="020B0502040204020203" pitchFamily="34" charset="0"/>
                <a:cs typeface="Segoe UI" panose="020B0502040204020203" pitchFamily="34" charset="0"/>
              </a:rPr>
              <a:t>.</a:t>
            </a:r>
          </a:p>
          <a:p>
            <a:endParaRPr lang="en-US" sz="3200">
              <a:solidFill>
                <a:schemeClr val="accent1">
                  <a:lumMod val="50000"/>
                </a:schemeClr>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as your brain tries to </a:t>
            </a:r>
          </a:p>
          <a:p>
            <a:r>
              <a:rPr lang="en-US" sz="3200">
                <a:solidFill>
                  <a:schemeClr val="bg1"/>
                </a:solidFill>
                <a:latin typeface="Segoe UI" panose="020B0502040204020203" pitchFamily="34" charset="0"/>
                <a:cs typeface="Segoe UI" panose="020B0502040204020203" pitchFamily="34" charset="0"/>
              </a:rPr>
              <a:t>make sense of your eyes’ input</a:t>
            </a:r>
            <a:endParaRPr lang="en-GB" sz="3200">
              <a:solidFill>
                <a:schemeClr val="bg1"/>
              </a:solidFill>
              <a:latin typeface="Segoe UI" panose="020B0502040204020203" pitchFamily="34" charset="0"/>
              <a:cs typeface="Segoe UI" panose="020B0502040204020203" pitchFamily="34" charset="0"/>
            </a:endParaRPr>
          </a:p>
          <a:p>
            <a:endParaRPr lang="en-US" sz="3600" b="1">
              <a:solidFill>
                <a:schemeClr val="bg1"/>
              </a:solidFill>
              <a:latin typeface="Segoe UI" panose="020B0502040204020203" pitchFamily="34" charset="0"/>
              <a:cs typeface="Segoe UI" panose="020B0502040204020203" pitchFamily="34" charset="0"/>
            </a:endParaRPr>
          </a:p>
        </p:txBody>
      </p:sp>
      <p:pic>
        <p:nvPicPr>
          <p:cNvPr id="5" name="Picture 4" descr="A black and white logo&#10;&#10;AI-generated content may be incorrect.">
            <a:extLst>
              <a:ext uri="{FF2B5EF4-FFF2-40B4-BE49-F238E27FC236}">
                <a16:creationId xmlns:a16="http://schemas.microsoft.com/office/drawing/2014/main" id="{3474C73E-3DEC-9F0D-E404-52BADD1DF6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49" r="31703" b="24551"/>
          <a:stretch>
            <a:fillRect/>
          </a:stretch>
        </p:blipFill>
        <p:spPr bwMode="auto">
          <a:xfrm>
            <a:off x="4337444" y="3821621"/>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983572"/>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ABAC60-A87A-A706-1D6C-700AA6398466}"/>
              </a:ext>
            </a:extLst>
          </p:cNvPr>
          <p:cNvPicPr>
            <a:picLocks noChangeAspect="1"/>
          </p:cNvPicPr>
          <p:nvPr/>
        </p:nvPicPr>
        <p:blipFill>
          <a:blip r:embed="rId2" cstate="print"/>
          <a:srcRect/>
          <a:stretch>
            <a:fillRect/>
          </a:stretch>
        </p:blipFill>
        <p:spPr bwMode="auto">
          <a:xfrm>
            <a:off x="4416725" y="456504"/>
            <a:ext cx="3916803" cy="4908602"/>
          </a:xfrm>
          <a:prstGeom prst="rect">
            <a:avLst/>
          </a:prstGeom>
          <a:noFill/>
        </p:spPr>
      </p:pic>
      <p:sp>
        <p:nvSpPr>
          <p:cNvPr id="4" name="TextBox 3">
            <a:extLst>
              <a:ext uri="{FF2B5EF4-FFF2-40B4-BE49-F238E27FC236}">
                <a16:creationId xmlns:a16="http://schemas.microsoft.com/office/drawing/2014/main" id="{96BF6F4F-1F79-2DEE-4C14-F5716B495E49}"/>
              </a:ext>
            </a:extLst>
          </p:cNvPr>
          <p:cNvSpPr txBox="1"/>
          <p:nvPr/>
        </p:nvSpPr>
        <p:spPr>
          <a:xfrm>
            <a:off x="3542581" y="456504"/>
            <a:ext cx="5014823" cy="3632417"/>
          </a:xfrm>
          <a:prstGeom prst="rect">
            <a:avLst/>
          </a:prstGeom>
          <a:solidFill>
            <a:schemeClr val="bg1"/>
          </a:solidFill>
        </p:spPr>
        <p:txBody>
          <a:bodyPr wrap="square" rtlCol="0">
            <a:spAutoFit/>
          </a:bodyPr>
          <a:lstStyle/>
          <a:p>
            <a:endParaRPr lang="en-GB"/>
          </a:p>
        </p:txBody>
      </p:sp>
      <p:sp>
        <p:nvSpPr>
          <p:cNvPr id="6" name="TextBox 5">
            <a:extLst>
              <a:ext uri="{FF2B5EF4-FFF2-40B4-BE49-F238E27FC236}">
                <a16:creationId xmlns:a16="http://schemas.microsoft.com/office/drawing/2014/main" id="{5EE33636-9135-BCD2-D08F-62A63C5A9F52}"/>
              </a:ext>
            </a:extLst>
          </p:cNvPr>
          <p:cNvSpPr txBox="1"/>
          <p:nvPr/>
        </p:nvSpPr>
        <p:spPr>
          <a:xfrm>
            <a:off x="2688890" y="5772366"/>
            <a:ext cx="8076875" cy="461665"/>
          </a:xfrm>
          <a:prstGeom prst="rect">
            <a:avLst/>
          </a:prstGeom>
          <a:noFill/>
        </p:spPr>
        <p:txBody>
          <a:bodyPr wrap="square">
            <a:spAutoFit/>
          </a:bodyPr>
          <a:lstStyle/>
          <a:p>
            <a:r>
              <a:rPr lang="en-US" sz="2400">
                <a:solidFill>
                  <a:schemeClr val="accent1">
                    <a:lumMod val="50000"/>
                  </a:schemeClr>
                </a:solidFill>
                <a:latin typeface="Segoe UI" panose="020B0502040204020203" pitchFamily="34" charset="0"/>
                <a:cs typeface="Segoe UI" panose="020B0502040204020203" pitchFamily="34" charset="0"/>
              </a:rPr>
              <a:t>Brain says: green, level – so grass, usually horizontal.</a:t>
            </a:r>
            <a:endParaRPr lang="en-GB" sz="2400">
              <a:solidFill>
                <a:schemeClr val="accent1">
                  <a:lumMod val="50000"/>
                </a:schemeClr>
              </a:solidFill>
              <a:latin typeface="Segoe UI" panose="020B0502040204020203" pitchFamily="34" charset="0"/>
              <a:cs typeface="Segoe UI" panose="020B0502040204020203" pitchFamily="34" charset="0"/>
            </a:endParaRPr>
          </a:p>
        </p:txBody>
      </p:sp>
      <p:pic>
        <p:nvPicPr>
          <p:cNvPr id="3" name="Picture 1027" descr="C:\Artists\monkeythought.gif">
            <a:extLst>
              <a:ext uri="{FF2B5EF4-FFF2-40B4-BE49-F238E27FC236}">
                <a16:creationId xmlns:a16="http://schemas.microsoft.com/office/drawing/2014/main" id="{2D64603A-8AAB-B2A0-27BA-21F05A5BDDF7}"/>
              </a:ext>
            </a:extLst>
          </p:cNvPr>
          <p:cNvPicPr>
            <a:picLocks noChangeAspect="1" noChangeArrowheads="1" noCrop="1"/>
          </p:cNvPicPr>
          <p:nvPr/>
        </p:nvPicPr>
        <p:blipFill>
          <a:blip r:embed="rId3"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872648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1250"/>
                                        <p:tgtEl>
                                          <p:spTgt spid="4"/>
                                        </p:tgtEl>
                                      </p:cBhvr>
                                    </p:animEffect>
                                    <p:set>
                                      <p:cBhvr>
                                        <p:cTn id="11"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leaning tower with Leaning Tower of Pisa in the background&#10;&#10;AI-generated content may be incorrect.">
            <a:extLst>
              <a:ext uri="{FF2B5EF4-FFF2-40B4-BE49-F238E27FC236}">
                <a16:creationId xmlns:a16="http://schemas.microsoft.com/office/drawing/2014/main" id="{FABE3F46-C718-D464-032E-58F10C8B400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83972" y="446775"/>
            <a:ext cx="5934774" cy="4729073"/>
          </a:xfrm>
          <a:prstGeom prst="rect">
            <a:avLst/>
          </a:prstGeom>
          <a:noFill/>
        </p:spPr>
      </p:pic>
      <p:pic>
        <p:nvPicPr>
          <p:cNvPr id="3" name="Picture 2">
            <a:extLst>
              <a:ext uri="{FF2B5EF4-FFF2-40B4-BE49-F238E27FC236}">
                <a16:creationId xmlns:a16="http://schemas.microsoft.com/office/drawing/2014/main" id="{063D3283-A48B-FCDB-78AD-06EF33C2655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706" r="12549"/>
          <a:stretch>
            <a:fillRect/>
          </a:stretch>
        </p:blipFill>
        <p:spPr bwMode="auto">
          <a:xfrm>
            <a:off x="694664" y="584796"/>
            <a:ext cx="4053361" cy="4591052"/>
          </a:xfrm>
          <a:prstGeom prst="rect">
            <a:avLst/>
          </a:prstGeom>
          <a:noFill/>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171A4FD-1534-91E1-B5A3-FED0C756281E}"/>
              </a:ext>
            </a:extLst>
          </p:cNvPr>
          <p:cNvSpPr txBox="1"/>
          <p:nvPr/>
        </p:nvSpPr>
        <p:spPr>
          <a:xfrm>
            <a:off x="4572000" y="5338690"/>
            <a:ext cx="6807675" cy="1323439"/>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Same picture side by side. </a:t>
            </a:r>
            <a:br>
              <a:rPr lang="en-US" sz="2000">
                <a:solidFill>
                  <a:schemeClr val="accent1">
                    <a:lumMod val="50000"/>
                  </a:schemeClr>
                </a:solidFill>
                <a:latin typeface="Segoe UI" panose="020B0502040204020203" pitchFamily="34" charset="0"/>
                <a:cs typeface="Segoe UI" panose="020B0502040204020203" pitchFamily="34" charset="0"/>
              </a:rPr>
            </a:br>
            <a:r>
              <a:rPr lang="en-US" sz="2000">
                <a:solidFill>
                  <a:schemeClr val="accent1">
                    <a:lumMod val="50000"/>
                  </a:schemeClr>
                </a:solidFill>
                <a:latin typeface="Segoe UI" panose="020B0502040204020203" pitchFamily="34" charset="0"/>
                <a:cs typeface="Segoe UI" panose="020B0502040204020203" pitchFamily="34" charset="0"/>
              </a:rPr>
              <a:t>Brain says: if this was really similar towers side by side, then perspective would make them converge. But they don’t. So the right one must be tilted way off, obvs.</a:t>
            </a:r>
            <a:endParaRPr lang="en-GB" sz="2000">
              <a:solidFill>
                <a:schemeClr val="accent1">
                  <a:lumMod val="50000"/>
                </a:schemeClr>
              </a:solidFill>
              <a:latin typeface="Segoe UI" panose="020B0502040204020203" pitchFamily="34" charset="0"/>
              <a:cs typeface="Segoe UI" panose="020B0502040204020203" pitchFamily="34" charset="0"/>
            </a:endParaRPr>
          </a:p>
        </p:txBody>
      </p:sp>
      <p:cxnSp>
        <p:nvCxnSpPr>
          <p:cNvPr id="6" name="Straight Connector 5">
            <a:extLst>
              <a:ext uri="{FF2B5EF4-FFF2-40B4-BE49-F238E27FC236}">
                <a16:creationId xmlns:a16="http://schemas.microsoft.com/office/drawing/2014/main" id="{39272ADD-6A30-D05A-53FD-C7F5261A73DF}"/>
              </a:ext>
            </a:extLst>
          </p:cNvPr>
          <p:cNvCxnSpPr>
            <a:cxnSpLocks/>
          </p:cNvCxnSpPr>
          <p:nvPr/>
        </p:nvCxnSpPr>
        <p:spPr>
          <a:xfrm>
            <a:off x="6993327" y="584796"/>
            <a:ext cx="0" cy="45910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2C7476-56D3-38DF-7857-9F639B40DB92}"/>
              </a:ext>
            </a:extLst>
          </p:cNvPr>
          <p:cNvCxnSpPr>
            <a:cxnSpLocks/>
          </p:cNvCxnSpPr>
          <p:nvPr/>
        </p:nvCxnSpPr>
        <p:spPr>
          <a:xfrm>
            <a:off x="9940686" y="515785"/>
            <a:ext cx="0" cy="45910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3311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ee in a yard&#10;&#10;AI-generated content may be incorrect.">
            <a:extLst>
              <a:ext uri="{FF2B5EF4-FFF2-40B4-BE49-F238E27FC236}">
                <a16:creationId xmlns:a16="http://schemas.microsoft.com/office/drawing/2014/main" id="{CF03BF93-E65D-A2E9-BE34-148B640EE14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22634" b="11934"/>
          <a:stretch>
            <a:fillRect/>
          </a:stretch>
        </p:blipFill>
        <p:spPr bwMode="auto">
          <a:xfrm>
            <a:off x="2783798" y="332268"/>
            <a:ext cx="6624404" cy="5417537"/>
          </a:xfrm>
          <a:prstGeom prst="rect">
            <a:avLst/>
          </a:prstGeom>
          <a:noFill/>
          <a:ln>
            <a:solidFill>
              <a:srgbClr val="00B0F0"/>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91B7835-1676-6569-7E56-8467EFFF8F73}"/>
              </a:ext>
            </a:extLst>
          </p:cNvPr>
          <p:cNvSpPr txBox="1"/>
          <p:nvPr/>
        </p:nvSpPr>
        <p:spPr>
          <a:xfrm>
            <a:off x="3351569" y="5942539"/>
            <a:ext cx="6056633" cy="707886"/>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Nice lake! </a:t>
            </a:r>
          </a:p>
          <a:p>
            <a:pPr algn="ctr"/>
            <a:r>
              <a:rPr lang="en-US" sz="2000">
                <a:solidFill>
                  <a:schemeClr val="accent1">
                    <a:lumMod val="50000"/>
                  </a:schemeClr>
                </a:solidFill>
                <a:latin typeface="Segoe UI" panose="020B0502040204020203" pitchFamily="34" charset="0"/>
                <a:cs typeface="Segoe UI" panose="020B0502040204020203" pitchFamily="34" charset="0"/>
              </a:rPr>
              <a:t>Or?</a:t>
            </a:r>
            <a:endParaRPr lang="en-GB" sz="2000">
              <a:solidFill>
                <a:schemeClr val="accent1">
                  <a:lumMod val="50000"/>
                </a:schemeClr>
              </a:solidFill>
              <a:latin typeface="Segoe UI" panose="020B0502040204020203" pitchFamily="34" charset="0"/>
              <a:cs typeface="Segoe UI" panose="020B0502040204020203" pitchFamily="34" charset="0"/>
            </a:endParaRPr>
          </a:p>
        </p:txBody>
      </p:sp>
      <p:pic>
        <p:nvPicPr>
          <p:cNvPr id="4" name="Picture 1027" descr="C:\Artists\monkeythought.gif">
            <a:extLst>
              <a:ext uri="{FF2B5EF4-FFF2-40B4-BE49-F238E27FC236}">
                <a16:creationId xmlns:a16="http://schemas.microsoft.com/office/drawing/2014/main" id="{014BF37B-EE87-0F35-664F-3F49B4333492}"/>
              </a:ext>
            </a:extLst>
          </p:cNvPr>
          <p:cNvPicPr>
            <a:picLocks noChangeAspect="1" noChangeArrowheads="1" noCrop="1"/>
          </p:cNvPicPr>
          <p:nvPr/>
        </p:nvPicPr>
        <p:blipFill>
          <a:blip r:embed="rId4"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3106172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fe Wall Illusion Photograph by - Fine Art America">
            <a:extLst>
              <a:ext uri="{FF2B5EF4-FFF2-40B4-BE49-F238E27FC236}">
                <a16:creationId xmlns:a16="http://schemas.microsoft.com/office/drawing/2014/main" id="{69CA9D6E-72B3-DB95-94E8-404CFACC4B95}"/>
              </a:ext>
            </a:extLst>
          </p:cNvPr>
          <p:cNvPicPr>
            <a:picLocks noChangeAspect="1"/>
          </p:cNvPicPr>
          <p:nvPr/>
        </p:nvPicPr>
        <p:blipFill rotWithShape="1">
          <a:blip r:embed="rId2">
            <a:extLst>
              <a:ext uri="{28A0092B-C50C-407E-A947-70E740481C1C}">
                <a14:useLocalDpi xmlns:a14="http://schemas.microsoft.com/office/drawing/2010/main" val="0"/>
              </a:ext>
            </a:extLst>
          </a:blip>
          <a:srcRect l="12662" t="8322" r="13784" b="9612"/>
          <a:stretch>
            <a:fillRect/>
          </a:stretch>
        </p:blipFill>
        <p:spPr bwMode="auto">
          <a:xfrm>
            <a:off x="579102" y="422867"/>
            <a:ext cx="5752687" cy="4272301"/>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0866C32-583B-8F20-4A6C-1DE1B979F0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05593" y="736773"/>
            <a:ext cx="4607305" cy="3644488"/>
          </a:xfrm>
          <a:prstGeom prst="rect">
            <a:avLst/>
          </a:prstGeom>
          <a:noFill/>
        </p:spPr>
      </p:pic>
      <p:sp>
        <p:nvSpPr>
          <p:cNvPr id="6" name="TextBox 5">
            <a:extLst>
              <a:ext uri="{FF2B5EF4-FFF2-40B4-BE49-F238E27FC236}">
                <a16:creationId xmlns:a16="http://schemas.microsoft.com/office/drawing/2014/main" id="{6D38EF4F-09F3-B767-F2FC-CB5F989927D3}"/>
              </a:ext>
            </a:extLst>
          </p:cNvPr>
          <p:cNvSpPr txBox="1">
            <a:spLocks noGrp="1" noRot="1" noMove="1" noResize="1" noEditPoints="1" noAdjustHandles="1" noChangeArrowheads="1" noChangeShapeType="1"/>
          </p:cNvSpPr>
          <p:nvPr/>
        </p:nvSpPr>
        <p:spPr>
          <a:xfrm>
            <a:off x="3183601" y="5111694"/>
            <a:ext cx="6056633" cy="1508105"/>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The well-known Cafe Illusion. </a:t>
            </a:r>
          </a:p>
          <a:p>
            <a:pPr algn="ctr"/>
            <a:r>
              <a:rPr lang="en-US" sz="2000">
                <a:solidFill>
                  <a:schemeClr val="accent1">
                    <a:lumMod val="50000"/>
                  </a:schemeClr>
                </a:solidFill>
                <a:latin typeface="Segoe UI" panose="020B0502040204020203" pitchFamily="34" charset="0"/>
                <a:cs typeface="Segoe UI" panose="020B0502040204020203" pitchFamily="34" charset="0"/>
              </a:rPr>
              <a:t>The horizontal lines are all actually level.</a:t>
            </a:r>
          </a:p>
          <a:p>
            <a:pPr algn="ctr"/>
            <a:endParaRPr lang="en-US" sz="1000">
              <a:solidFill>
                <a:schemeClr val="accent1">
                  <a:lumMod val="50000"/>
                </a:schemeClr>
              </a:solidFill>
              <a:latin typeface="Segoe UI" panose="020B0502040204020203" pitchFamily="34" charset="0"/>
              <a:cs typeface="Segoe UI" panose="020B0502040204020203" pitchFamily="34" charset="0"/>
            </a:endParaRPr>
          </a:p>
          <a:p>
            <a:pPr algn="ctr"/>
            <a:r>
              <a:rPr lang="en-US" sz="2000">
                <a:solidFill>
                  <a:schemeClr val="accent1">
                    <a:lumMod val="50000"/>
                  </a:schemeClr>
                </a:solidFill>
                <a:latin typeface="Segoe UI" panose="020B0502040204020203" pitchFamily="34" charset="0"/>
                <a:cs typeface="Segoe UI" panose="020B0502040204020203" pitchFamily="34" charset="0"/>
              </a:rPr>
              <a:t>The idea’s wittily used in the Australian Customs HQ in Melbourne. The floors inside are all level! </a:t>
            </a:r>
            <a:endParaRPr lang="en-GB" sz="2000">
              <a:solidFill>
                <a:schemeClr val="accent1">
                  <a:lumMod val="50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844908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circle with a white circle&#10;&#10;AI-generated content may be incorrect.">
            <a:extLst>
              <a:ext uri="{FF2B5EF4-FFF2-40B4-BE49-F238E27FC236}">
                <a16:creationId xmlns:a16="http://schemas.microsoft.com/office/drawing/2014/main" id="{FBCF4CCC-5EC8-07E3-1EE1-7FB885337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464" y="432405"/>
            <a:ext cx="5177833" cy="5177833"/>
          </a:xfrm>
          <a:prstGeom prst="rect">
            <a:avLst/>
          </a:prstGeom>
          <a:noFill/>
        </p:spPr>
      </p:pic>
      <p:pic>
        <p:nvPicPr>
          <p:cNvPr id="3" name="Picture 2" descr="A yellow and black squares&#10;&#10;AI-generated content may be incorrect.">
            <a:extLst>
              <a:ext uri="{FF2B5EF4-FFF2-40B4-BE49-F238E27FC236}">
                <a16:creationId xmlns:a16="http://schemas.microsoft.com/office/drawing/2014/main" id="{9B40D677-C4EF-E660-4ECB-6DA770D093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432405"/>
            <a:ext cx="5177833" cy="5139817"/>
          </a:xfrm>
          <a:prstGeom prst="rect">
            <a:avLst/>
          </a:prstGeom>
          <a:noFill/>
          <a:ln>
            <a:noFill/>
          </a:ln>
        </p:spPr>
      </p:pic>
      <p:sp>
        <p:nvSpPr>
          <p:cNvPr id="4" name="TextBox 3">
            <a:extLst>
              <a:ext uri="{FF2B5EF4-FFF2-40B4-BE49-F238E27FC236}">
                <a16:creationId xmlns:a16="http://schemas.microsoft.com/office/drawing/2014/main" id="{3480D4D0-755A-68B3-8CEE-4AA106FA8BED}"/>
              </a:ext>
            </a:extLst>
          </p:cNvPr>
          <p:cNvSpPr txBox="1"/>
          <p:nvPr/>
        </p:nvSpPr>
        <p:spPr>
          <a:xfrm>
            <a:off x="638355" y="5717709"/>
            <a:ext cx="11197087" cy="707886"/>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The pictures aren’t moving.  </a:t>
            </a:r>
            <a:br>
              <a:rPr lang="en-US" sz="2000">
                <a:solidFill>
                  <a:schemeClr val="accent1">
                    <a:lumMod val="50000"/>
                  </a:schemeClr>
                </a:solidFill>
                <a:latin typeface="Segoe UI" panose="020B0502040204020203" pitchFamily="34" charset="0"/>
                <a:cs typeface="Segoe UI" panose="020B0502040204020203" pitchFamily="34" charset="0"/>
              </a:rPr>
            </a:br>
            <a:r>
              <a:rPr lang="en-US" sz="2000">
                <a:solidFill>
                  <a:schemeClr val="accent1">
                    <a:lumMod val="50000"/>
                  </a:schemeClr>
                </a:solidFill>
                <a:latin typeface="Segoe UI" panose="020B0502040204020203" pitchFamily="34" charset="0"/>
                <a:cs typeface="Segoe UI" panose="020B0502040204020203" pitchFamily="34" charset="0"/>
              </a:rPr>
              <a:t>But your eyes are – constantly, in small jumps called saccades </a:t>
            </a:r>
          </a:p>
        </p:txBody>
      </p:sp>
    </p:spTree>
    <p:extLst>
      <p:ext uri="{BB962C8B-B14F-4D97-AF65-F5344CB8AC3E}">
        <p14:creationId xmlns:p14="http://schemas.microsoft.com/office/powerpoint/2010/main" val="13290802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B1A5B8-FBDE-1CCE-3964-BFF50CA9123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528" t="5994" r="4189" b="19451"/>
          <a:stretch>
            <a:fillRect/>
          </a:stretch>
        </p:blipFill>
        <p:spPr bwMode="auto">
          <a:xfrm>
            <a:off x="288096" y="311218"/>
            <a:ext cx="2681504" cy="1605575"/>
          </a:xfrm>
          <a:prstGeom prst="rect">
            <a:avLst/>
          </a:prstGeom>
          <a:noFill/>
          <a:ln>
            <a:solidFill>
              <a:srgbClr val="002060"/>
            </a:solid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A7A5A672-5BF6-BB03-4554-78DDCF8F7C34}"/>
              </a:ext>
            </a:extLst>
          </p:cNvPr>
          <p:cNvPicPr>
            <a:picLocks noChangeAspect="1"/>
          </p:cNvPicPr>
          <p:nvPr/>
        </p:nvPicPr>
        <p:blipFill>
          <a:blip r:embed="rId4"/>
          <a:stretch>
            <a:fillRect/>
          </a:stretch>
        </p:blipFill>
        <p:spPr>
          <a:xfrm>
            <a:off x="3138040" y="261342"/>
            <a:ext cx="2840032" cy="1697614"/>
          </a:xfrm>
          <a:prstGeom prst="rect">
            <a:avLst/>
          </a:prstGeom>
        </p:spPr>
      </p:pic>
      <p:pic>
        <p:nvPicPr>
          <p:cNvPr id="14" name="Picture 13">
            <a:extLst>
              <a:ext uri="{FF2B5EF4-FFF2-40B4-BE49-F238E27FC236}">
                <a16:creationId xmlns:a16="http://schemas.microsoft.com/office/drawing/2014/main" id="{1C85EA46-19DB-2553-D874-4C3F8684A5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341" t="8467" r="2035" b="17112"/>
          <a:stretch>
            <a:fillRect/>
          </a:stretch>
        </p:blipFill>
        <p:spPr bwMode="auto">
          <a:xfrm>
            <a:off x="6096000" y="261342"/>
            <a:ext cx="2840031" cy="1658452"/>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BD42C313-4EA1-7919-B177-EE3E16D2D3A0}"/>
              </a:ext>
            </a:extLst>
          </p:cNvPr>
          <p:cNvPicPr>
            <a:picLocks noChangeAspect="1"/>
          </p:cNvPicPr>
          <p:nvPr/>
        </p:nvPicPr>
        <p:blipFill>
          <a:blip r:embed="rId7"/>
          <a:stretch>
            <a:fillRect/>
          </a:stretch>
        </p:blipFill>
        <p:spPr>
          <a:xfrm>
            <a:off x="9060799" y="261342"/>
            <a:ext cx="2575862" cy="1559937"/>
          </a:xfrm>
          <a:prstGeom prst="rect">
            <a:avLst/>
          </a:prstGeom>
        </p:spPr>
      </p:pic>
      <p:pic>
        <p:nvPicPr>
          <p:cNvPr id="16" name="Picture 15">
            <a:extLst>
              <a:ext uri="{FF2B5EF4-FFF2-40B4-BE49-F238E27FC236}">
                <a16:creationId xmlns:a16="http://schemas.microsoft.com/office/drawing/2014/main" id="{99EB8181-4E5B-C259-7F8B-193B615B195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1517" t="7416" r="3295" b="18754"/>
          <a:stretch>
            <a:fillRect/>
          </a:stretch>
        </p:blipFill>
        <p:spPr bwMode="auto">
          <a:xfrm>
            <a:off x="5498716" y="2137336"/>
            <a:ext cx="2833192" cy="1648304"/>
          </a:xfrm>
          <a:prstGeom prst="rect">
            <a:avLst/>
          </a:prstGeom>
          <a:noFill/>
          <a:ln>
            <a:solidFill>
              <a:srgbClr val="002060"/>
            </a:solid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AE621162-7727-9242-E42E-4CBB849E79B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1059" t="8750" r="3259" b="13063"/>
          <a:stretch>
            <a:fillRect/>
          </a:stretch>
        </p:blipFill>
        <p:spPr bwMode="auto">
          <a:xfrm>
            <a:off x="2472415" y="2093813"/>
            <a:ext cx="2833192" cy="1735349"/>
          </a:xfrm>
          <a:prstGeom prst="rect">
            <a:avLst/>
          </a:prstGeom>
          <a:noFill/>
          <a:ln>
            <a:solidFill>
              <a:schemeClr val="accent1"/>
            </a:solidFill>
          </a:ln>
          <a:extLst>
            <a:ext uri="{53640926-AAD7-44D8-BBD7-CCE9431645EC}">
              <a14:shadowObscured xmlns:a14="http://schemas.microsoft.com/office/drawing/2010/main"/>
            </a:ext>
          </a:extLst>
        </p:spPr>
      </p:pic>
      <p:pic>
        <p:nvPicPr>
          <p:cNvPr id="18" name="Picture 17" descr="A board with pictures of people on it&#10;&#10;AI-generated content may be incorrect.">
            <a:extLst>
              <a:ext uri="{FF2B5EF4-FFF2-40B4-BE49-F238E27FC236}">
                <a16:creationId xmlns:a16="http://schemas.microsoft.com/office/drawing/2014/main" id="{64D4C6B9-295C-1318-B59C-57A79FAC49E1}"/>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l="1451" t="6532" r="2767" b="18230"/>
          <a:stretch>
            <a:fillRect/>
          </a:stretch>
        </p:blipFill>
        <p:spPr bwMode="auto">
          <a:xfrm>
            <a:off x="8583977" y="2074499"/>
            <a:ext cx="3013613" cy="1773979"/>
          </a:xfrm>
          <a:prstGeom prst="rect">
            <a:avLst/>
          </a:prstGeom>
          <a:noFill/>
          <a:ln>
            <a:solidFill>
              <a:srgbClr val="002060"/>
            </a:solidFill>
          </a:ln>
          <a:extLst>
            <a:ext uri="{53640926-AAD7-44D8-BBD7-CCE9431645EC}">
              <a14:shadowObscured xmlns:a14="http://schemas.microsoft.com/office/drawing/2010/main"/>
            </a:ext>
          </a:extLst>
        </p:spPr>
      </p:pic>
      <p:pic>
        <p:nvPicPr>
          <p:cNvPr id="19" name="Picture 18" descr="A group of posters on a table&#10;&#10;AI-generated content may be incorrect.">
            <a:extLst>
              <a:ext uri="{FF2B5EF4-FFF2-40B4-BE49-F238E27FC236}">
                <a16:creationId xmlns:a16="http://schemas.microsoft.com/office/drawing/2014/main" id="{2A6EAF9F-7BD4-8E6B-E925-96E48852868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784347" y="1747429"/>
            <a:ext cx="1704106" cy="1278259"/>
          </a:xfrm>
          <a:prstGeom prst="rect">
            <a:avLst/>
          </a:prstGeom>
          <a:noFill/>
          <a:ln>
            <a:solidFill>
              <a:srgbClr val="002060"/>
            </a:solidFill>
          </a:ln>
        </p:spPr>
      </p:pic>
      <p:pic>
        <p:nvPicPr>
          <p:cNvPr id="20" name="Picture 19" descr="A black text on a white background&#10;&#10;AI-generated content may be incorrect.">
            <a:extLst>
              <a:ext uri="{FF2B5EF4-FFF2-40B4-BE49-F238E27FC236}">
                <a16:creationId xmlns:a16="http://schemas.microsoft.com/office/drawing/2014/main" id="{8E5F7778-B4B0-262C-CD3D-145373783BF6}"/>
              </a:ext>
            </a:extLst>
          </p:cNvPr>
          <p:cNvPicPr>
            <a:picLocks noChangeAspect="1"/>
          </p:cNvPicPr>
          <p:nvPr/>
        </p:nvPicPr>
        <p:blipFill>
          <a:blip r:embed="rId15"/>
          <a:stretch>
            <a:fillRect/>
          </a:stretch>
        </p:blipFill>
        <p:spPr>
          <a:xfrm>
            <a:off x="594410" y="5070615"/>
            <a:ext cx="3508363" cy="1297681"/>
          </a:xfrm>
          <a:prstGeom prst="rect">
            <a:avLst/>
          </a:prstGeom>
        </p:spPr>
      </p:pic>
      <p:sp>
        <p:nvSpPr>
          <p:cNvPr id="24" name="TextBox 23">
            <a:extLst>
              <a:ext uri="{FF2B5EF4-FFF2-40B4-BE49-F238E27FC236}">
                <a16:creationId xmlns:a16="http://schemas.microsoft.com/office/drawing/2014/main" id="{E911D04D-9E83-DC82-311B-E88A43BE8DBF}"/>
              </a:ext>
            </a:extLst>
          </p:cNvPr>
          <p:cNvSpPr txBox="1"/>
          <p:nvPr/>
        </p:nvSpPr>
        <p:spPr>
          <a:xfrm>
            <a:off x="5498716" y="4192820"/>
            <a:ext cx="6098874" cy="2308324"/>
          </a:xfrm>
          <a:prstGeom prst="rect">
            <a:avLst/>
          </a:prstGeom>
          <a:noFill/>
        </p:spPr>
        <p:txBody>
          <a:bodyPr wrap="square">
            <a:spAutoFit/>
          </a:bodyPr>
          <a:lstStyle/>
          <a:p>
            <a:pPr algn="r"/>
            <a:r>
              <a:rPr lang="en-US" sz="2400" b="1">
                <a:latin typeface="Segoe UI" panose="020B0502040204020203" pitchFamily="34" charset="0"/>
                <a:cs typeface="Segoe UI" panose="020B0502040204020203" pitchFamily="34" charset="0"/>
              </a:rPr>
              <a:t>an offbeat offering of</a:t>
            </a:r>
          </a:p>
          <a:p>
            <a:pPr algn="r"/>
            <a:r>
              <a:rPr lang="en-US" sz="2400" b="1">
                <a:latin typeface="Segoe UI" panose="020B0502040204020203" pitchFamily="34" charset="0"/>
                <a:cs typeface="Segoe UI" panose="020B0502040204020203" pitchFamily="34" charset="0"/>
              </a:rPr>
              <a:t>seven small smorgasbords</a:t>
            </a:r>
          </a:p>
          <a:p>
            <a:pPr algn="r"/>
            <a:endParaRPr lang="en-US" sz="2400" b="1">
              <a:latin typeface="Segoe UI" panose="020B0502040204020203" pitchFamily="34" charset="0"/>
              <a:cs typeface="Segoe UI" panose="020B0502040204020203" pitchFamily="34" charset="0"/>
            </a:endParaRPr>
          </a:p>
          <a:p>
            <a:pPr algn="r"/>
            <a:r>
              <a:rPr lang="en-US" sz="2400" b="1">
                <a:latin typeface="Segoe UI" panose="020B0502040204020203" pitchFamily="34" charset="0"/>
                <a:cs typeface="Segoe UI" panose="020B0502040204020203" pitchFamily="34" charset="0"/>
              </a:rPr>
              <a:t>as a feast for the eyes now,</a:t>
            </a:r>
          </a:p>
          <a:p>
            <a:pPr algn="r"/>
            <a:r>
              <a:rPr lang="en-US" sz="2400" b="1">
                <a:latin typeface="Segoe UI" panose="020B0502040204020203" pitchFamily="34" charset="0"/>
                <a:cs typeface="Segoe UI" panose="020B0502040204020203" pitchFamily="34" charset="0"/>
              </a:rPr>
              <a:t>and lifelong food </a:t>
            </a:r>
          </a:p>
          <a:p>
            <a:pPr algn="r"/>
            <a:r>
              <a:rPr lang="en-US" sz="2400" b="1">
                <a:latin typeface="Segoe UI" panose="020B0502040204020203" pitchFamily="34" charset="0"/>
                <a:cs typeface="Segoe UI" panose="020B0502040204020203" pitchFamily="34" charset="0"/>
              </a:rPr>
              <a:t>for thought </a:t>
            </a:r>
          </a:p>
        </p:txBody>
      </p:sp>
    </p:spTree>
    <p:extLst>
      <p:ext uri="{BB962C8B-B14F-4D97-AF65-F5344CB8AC3E}">
        <p14:creationId xmlns:p14="http://schemas.microsoft.com/office/powerpoint/2010/main" val="4089937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500"/>
                                        <p:tgtEl>
                                          <p:spTgt spid="24">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1500"/>
                                        <p:tgtEl>
                                          <p:spTgt spid="24">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4">
                                            <p:txEl>
                                              <p:pRg st="3" end="3"/>
                                            </p:txEl>
                                          </p:spTgt>
                                        </p:tgtEl>
                                        <p:attrNameLst>
                                          <p:attrName>style.visibility</p:attrName>
                                        </p:attrNameLst>
                                      </p:cBhvr>
                                      <p:to>
                                        <p:strVal val="visible"/>
                                      </p:to>
                                    </p:set>
                                    <p:animEffect transition="in" filter="fade">
                                      <p:cBhvr>
                                        <p:cTn id="13" dur="1500"/>
                                        <p:tgtEl>
                                          <p:spTgt spid="24">
                                            <p:txEl>
                                              <p:pRg st="3" end="3"/>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4">
                                            <p:txEl>
                                              <p:pRg st="4" end="4"/>
                                            </p:txEl>
                                          </p:spTgt>
                                        </p:tgtEl>
                                        <p:attrNameLst>
                                          <p:attrName>style.visibility</p:attrName>
                                        </p:attrNameLst>
                                      </p:cBhvr>
                                      <p:to>
                                        <p:strVal val="visible"/>
                                      </p:to>
                                    </p:set>
                                    <p:animEffect transition="in" filter="fade">
                                      <p:cBhvr>
                                        <p:cTn id="16" dur="1500"/>
                                        <p:tgtEl>
                                          <p:spTgt spid="24">
                                            <p:txEl>
                                              <p:pRg st="4" end="4"/>
                                            </p:txEl>
                                          </p:spTgt>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24">
                                            <p:txEl>
                                              <p:pRg st="5" end="5"/>
                                            </p:txEl>
                                          </p:spTgt>
                                        </p:tgtEl>
                                        <p:attrNameLst>
                                          <p:attrName>style.visibility</p:attrName>
                                        </p:attrNameLst>
                                      </p:cBhvr>
                                      <p:to>
                                        <p:strVal val="visible"/>
                                      </p:to>
                                    </p:set>
                                    <p:animEffect transition="in" filter="fade">
                                      <p:cBhvr>
                                        <p:cTn id="19" dur="1500"/>
                                        <p:tgtEl>
                                          <p:spTgt spid="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11222-F9D3-A0A0-3EFE-62638BBD63E0}"/>
              </a:ext>
            </a:extLst>
          </p:cNvPr>
          <p:cNvPicPr>
            <a:picLocks noChangeAspect="1"/>
          </p:cNvPicPr>
          <p:nvPr/>
        </p:nvPicPr>
        <p:blipFill>
          <a:blip r:embed="rId2">
            <a:biLevel thresh="75000"/>
          </a:blip>
          <a:stretch>
            <a:fillRect/>
          </a:stretch>
        </p:blipFill>
        <p:spPr>
          <a:xfrm>
            <a:off x="1048347" y="391330"/>
            <a:ext cx="2301455" cy="2265117"/>
          </a:xfrm>
          <a:prstGeom prst="rect">
            <a:avLst/>
          </a:prstGeom>
        </p:spPr>
      </p:pic>
      <p:pic>
        <p:nvPicPr>
          <p:cNvPr id="4" name="Picture 3">
            <a:extLst>
              <a:ext uri="{FF2B5EF4-FFF2-40B4-BE49-F238E27FC236}">
                <a16:creationId xmlns:a16="http://schemas.microsoft.com/office/drawing/2014/main" id="{446BE107-8758-3DE2-5499-7BD92A96B2A9}"/>
              </a:ext>
            </a:extLst>
          </p:cNvPr>
          <p:cNvPicPr>
            <a:picLocks noChangeAspect="1"/>
          </p:cNvPicPr>
          <p:nvPr/>
        </p:nvPicPr>
        <p:blipFill>
          <a:blip r:embed="rId3"/>
          <a:stretch>
            <a:fillRect/>
          </a:stretch>
        </p:blipFill>
        <p:spPr>
          <a:xfrm>
            <a:off x="4520276" y="391330"/>
            <a:ext cx="1988096" cy="1988096"/>
          </a:xfrm>
          <a:prstGeom prst="rect">
            <a:avLst/>
          </a:prstGeom>
        </p:spPr>
      </p:pic>
      <p:pic>
        <p:nvPicPr>
          <p:cNvPr id="5" name="Picture 4">
            <a:extLst>
              <a:ext uri="{FF2B5EF4-FFF2-40B4-BE49-F238E27FC236}">
                <a16:creationId xmlns:a16="http://schemas.microsoft.com/office/drawing/2014/main" id="{3112C33A-FC30-7F28-B15E-0D8213ECD716}"/>
              </a:ext>
            </a:extLst>
          </p:cNvPr>
          <p:cNvPicPr>
            <a:picLocks noChangeAspect="1"/>
          </p:cNvPicPr>
          <p:nvPr/>
        </p:nvPicPr>
        <p:blipFill>
          <a:blip r:embed="rId4"/>
          <a:stretch>
            <a:fillRect/>
          </a:stretch>
        </p:blipFill>
        <p:spPr>
          <a:xfrm>
            <a:off x="8032810" y="391330"/>
            <a:ext cx="2134588" cy="1988096"/>
          </a:xfrm>
          <a:prstGeom prst="rect">
            <a:avLst/>
          </a:prstGeom>
        </p:spPr>
      </p:pic>
      <p:pic>
        <p:nvPicPr>
          <p:cNvPr id="6" name="Picture 5" descr="A yellow and green flower&#10;&#10;AI-generated content may be incorrect.">
            <a:extLst>
              <a:ext uri="{FF2B5EF4-FFF2-40B4-BE49-F238E27FC236}">
                <a16:creationId xmlns:a16="http://schemas.microsoft.com/office/drawing/2014/main" id="{26393310-2698-E31B-B82A-9143DA37D497}"/>
              </a:ext>
            </a:extLst>
          </p:cNvPr>
          <p:cNvPicPr>
            <a:picLocks noChangeAspect="1"/>
          </p:cNvPicPr>
          <p:nvPr/>
        </p:nvPicPr>
        <p:blipFill>
          <a:blip r:embed="rId5"/>
          <a:srcRect b="2447"/>
          <a:stretch>
            <a:fillRect/>
          </a:stretch>
        </p:blipFill>
        <p:spPr>
          <a:xfrm>
            <a:off x="6096000" y="2519935"/>
            <a:ext cx="3004104" cy="2690896"/>
          </a:xfrm>
          <a:prstGeom prst="rect">
            <a:avLst/>
          </a:prstGeom>
        </p:spPr>
      </p:pic>
      <p:pic>
        <p:nvPicPr>
          <p:cNvPr id="7" name="Picture 6">
            <a:extLst>
              <a:ext uri="{FF2B5EF4-FFF2-40B4-BE49-F238E27FC236}">
                <a16:creationId xmlns:a16="http://schemas.microsoft.com/office/drawing/2014/main" id="{3D7222B3-AB3A-918E-71E2-0BD2604D46FE}"/>
              </a:ext>
            </a:extLst>
          </p:cNvPr>
          <p:cNvPicPr>
            <a:picLocks noChangeAspect="1"/>
          </p:cNvPicPr>
          <p:nvPr/>
        </p:nvPicPr>
        <p:blipFill>
          <a:blip r:embed="rId6"/>
          <a:stretch>
            <a:fillRect/>
          </a:stretch>
        </p:blipFill>
        <p:spPr>
          <a:xfrm>
            <a:off x="2885206" y="2309171"/>
            <a:ext cx="2806100" cy="2971915"/>
          </a:xfrm>
          <a:prstGeom prst="rect">
            <a:avLst/>
          </a:prstGeom>
        </p:spPr>
      </p:pic>
      <p:sp>
        <p:nvSpPr>
          <p:cNvPr id="2" name="TextBox 1">
            <a:extLst>
              <a:ext uri="{FF2B5EF4-FFF2-40B4-BE49-F238E27FC236}">
                <a16:creationId xmlns:a16="http://schemas.microsoft.com/office/drawing/2014/main" id="{CCC5E549-1C1C-ECAF-92B6-25C2E382A081}"/>
              </a:ext>
            </a:extLst>
          </p:cNvPr>
          <p:cNvSpPr txBox="1"/>
          <p:nvPr/>
        </p:nvSpPr>
        <p:spPr>
          <a:xfrm>
            <a:off x="1048347" y="5624899"/>
            <a:ext cx="10442038" cy="707886"/>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All the background here is the same white. </a:t>
            </a:r>
          </a:p>
          <a:p>
            <a:pPr algn="ctr"/>
            <a:r>
              <a:rPr lang="en-US" sz="2000">
                <a:solidFill>
                  <a:schemeClr val="accent1">
                    <a:lumMod val="50000"/>
                  </a:schemeClr>
                </a:solidFill>
                <a:latin typeface="Segoe UI" panose="020B0502040204020203" pitchFamily="34" charset="0"/>
                <a:cs typeface="Segoe UI" panose="020B0502040204020203" pitchFamily="34" charset="0"/>
              </a:rPr>
              <a:t>It’s your brain that decides they’re 3D shapes with extra brightness. </a:t>
            </a:r>
          </a:p>
        </p:txBody>
      </p:sp>
      <p:pic>
        <p:nvPicPr>
          <p:cNvPr id="9" name="Picture 1027" descr="C:\Artists\monkeythought.gif">
            <a:extLst>
              <a:ext uri="{FF2B5EF4-FFF2-40B4-BE49-F238E27FC236}">
                <a16:creationId xmlns:a16="http://schemas.microsoft.com/office/drawing/2014/main" id="{65FE95C3-D0A7-A1F1-82FF-5C2DD5BA6B92}"/>
              </a:ext>
            </a:extLst>
          </p:cNvPr>
          <p:cNvPicPr>
            <a:picLocks noChangeAspect="1" noChangeArrowheads="1" noCrop="1"/>
          </p:cNvPicPr>
          <p:nvPr/>
        </p:nvPicPr>
        <p:blipFill>
          <a:blip r:embed="rId7"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1251049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old coin with a face carved on it&#10;&#10;AI-generated content may be incorrect.">
            <a:extLst>
              <a:ext uri="{FF2B5EF4-FFF2-40B4-BE49-F238E27FC236}">
                <a16:creationId xmlns:a16="http://schemas.microsoft.com/office/drawing/2014/main" id="{4D6BAD1D-72E3-A6DF-85CC-D9EF1E2CA9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682" y="1048421"/>
            <a:ext cx="3854120" cy="3747866"/>
          </a:xfrm>
          <a:prstGeom prst="rect">
            <a:avLst/>
          </a:prstGeom>
          <a:noFill/>
        </p:spPr>
      </p:pic>
      <p:grpSp>
        <p:nvGrpSpPr>
          <p:cNvPr id="6" name="Group 5">
            <a:extLst>
              <a:ext uri="{FF2B5EF4-FFF2-40B4-BE49-F238E27FC236}">
                <a16:creationId xmlns:a16="http://schemas.microsoft.com/office/drawing/2014/main" id="{78F98BCC-BCD1-94C5-59BB-0131CA76E69A}"/>
              </a:ext>
            </a:extLst>
          </p:cNvPr>
          <p:cNvGrpSpPr/>
          <p:nvPr/>
        </p:nvGrpSpPr>
        <p:grpSpPr>
          <a:xfrm>
            <a:off x="4830267" y="1260811"/>
            <a:ext cx="6056270" cy="3358011"/>
            <a:chOff x="4830267" y="1260811"/>
            <a:chExt cx="6056270" cy="3358011"/>
          </a:xfrm>
        </p:grpSpPr>
        <p:pic>
          <p:nvPicPr>
            <p:cNvPr id="3" name="Picture 2" descr="A person and person's face side by side&#10;&#10;AI-generated content may be incorrect.">
              <a:extLst>
                <a:ext uri="{FF2B5EF4-FFF2-40B4-BE49-F238E27FC236}">
                  <a16:creationId xmlns:a16="http://schemas.microsoft.com/office/drawing/2014/main" id="{0A5F1535-070D-22D8-3D62-C1E037A18DDE}"/>
                </a:ext>
              </a:extLst>
            </p:cNvPr>
            <p:cNvPicPr>
              <a:picLocks noChangeAspect="1"/>
            </p:cNvPicPr>
            <p:nvPr/>
          </p:nvPicPr>
          <p:blipFill rotWithShape="1">
            <a:blip r:embed="rId3">
              <a:extLst>
                <a:ext uri="{28A0092B-C50C-407E-A947-70E740481C1C}">
                  <a14:useLocalDpi xmlns:a14="http://schemas.microsoft.com/office/drawing/2010/main" val="0"/>
                </a:ext>
              </a:extLst>
            </a:blip>
            <a:srcRect r="48973"/>
            <a:stretch>
              <a:fillRect/>
            </a:stretch>
          </p:blipFill>
          <p:spPr bwMode="auto">
            <a:xfrm>
              <a:off x="4830267" y="1295736"/>
              <a:ext cx="3111933" cy="3323086"/>
            </a:xfrm>
            <a:prstGeom prst="rect">
              <a:avLst/>
            </a:prstGeom>
            <a:noFill/>
            <a:ln>
              <a:noFill/>
            </a:ln>
            <a:extLst>
              <a:ext uri="{53640926-AAD7-44D8-BBD7-CCE9431645EC}">
                <a14:shadowObscured xmlns:a14="http://schemas.microsoft.com/office/drawing/2010/main"/>
              </a:ext>
            </a:extLst>
          </p:spPr>
        </p:pic>
        <p:pic>
          <p:nvPicPr>
            <p:cNvPr id="4" name="Picture 3" descr="A person's face with a nose and earring&#10;&#10;AI-generated content may be incorrect.">
              <a:extLst>
                <a:ext uri="{FF2B5EF4-FFF2-40B4-BE49-F238E27FC236}">
                  <a16:creationId xmlns:a16="http://schemas.microsoft.com/office/drawing/2014/main" id="{156489E6-3861-D962-B049-04608799F87D}"/>
                </a:ext>
              </a:extLst>
            </p:cNvPr>
            <p:cNvPicPr>
              <a:picLocks noChangeAspect="1"/>
            </p:cNvPicPr>
            <p:nvPr/>
          </p:nvPicPr>
          <p:blipFill>
            <a:blip r:embed="rId4" cstate="print">
              <a:extLst>
                <a:ext uri="{28A0092B-C50C-407E-A947-70E740481C1C}">
                  <a14:useLocalDpi xmlns:a14="http://schemas.microsoft.com/office/drawing/2010/main" val="0"/>
                </a:ext>
              </a:extLst>
            </a:blip>
            <a:srcRect r="7431"/>
            <a:stretch>
              <a:fillRect/>
            </a:stretch>
          </p:blipFill>
          <p:spPr bwMode="auto">
            <a:xfrm>
              <a:off x="8522581" y="1260811"/>
              <a:ext cx="2363956" cy="3358011"/>
            </a:xfrm>
            <a:prstGeom prst="rect">
              <a:avLst/>
            </a:prstGeom>
            <a:noFill/>
          </p:spPr>
        </p:pic>
      </p:grpSp>
      <p:sp>
        <p:nvSpPr>
          <p:cNvPr id="5" name="TextBox 4">
            <a:extLst>
              <a:ext uri="{FF2B5EF4-FFF2-40B4-BE49-F238E27FC236}">
                <a16:creationId xmlns:a16="http://schemas.microsoft.com/office/drawing/2014/main" id="{6FAE58CA-5962-466D-EC6A-47F408FF9F71}"/>
              </a:ext>
            </a:extLst>
          </p:cNvPr>
          <p:cNvSpPr txBox="1"/>
          <p:nvPr/>
        </p:nvSpPr>
        <p:spPr>
          <a:xfrm>
            <a:off x="3357916" y="5562264"/>
            <a:ext cx="7752907" cy="707886"/>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Ambiguity is at play here – two into one does go.</a:t>
            </a:r>
            <a:br>
              <a:rPr lang="en-US" sz="2000">
                <a:solidFill>
                  <a:schemeClr val="accent1">
                    <a:lumMod val="50000"/>
                  </a:schemeClr>
                </a:solidFill>
                <a:latin typeface="Segoe UI" panose="020B0502040204020203" pitchFamily="34" charset="0"/>
                <a:cs typeface="Segoe UI" panose="020B0502040204020203" pitchFamily="34" charset="0"/>
              </a:rPr>
            </a:br>
            <a:r>
              <a:rPr lang="en-US" sz="2000">
                <a:solidFill>
                  <a:schemeClr val="accent1">
                    <a:lumMod val="50000"/>
                  </a:schemeClr>
                </a:solidFill>
                <a:latin typeface="Segoe UI" panose="020B0502040204020203" pitchFamily="34" charset="0"/>
                <a:cs typeface="Segoe UI" panose="020B0502040204020203" pitchFamily="34" charset="0"/>
              </a:rPr>
              <a:t>You may sense your eyes moving ever so slightly to see the faces.</a:t>
            </a:r>
          </a:p>
        </p:txBody>
      </p:sp>
    </p:spTree>
    <p:extLst>
      <p:ext uri="{BB962C8B-B14F-4D97-AF65-F5344CB8AC3E}">
        <p14:creationId xmlns:p14="http://schemas.microsoft.com/office/powerpoint/2010/main" val="185715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1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drawing of a cat&#10;&#10;AI-generated content may be incorrect.">
            <a:extLst>
              <a:ext uri="{FF2B5EF4-FFF2-40B4-BE49-F238E27FC236}">
                <a16:creationId xmlns:a16="http://schemas.microsoft.com/office/drawing/2014/main" id="{8EC7D268-0460-669B-8489-2E4B93388E6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6566" y="1012169"/>
            <a:ext cx="4118644" cy="4041226"/>
          </a:xfrm>
          <a:prstGeom prst="rect">
            <a:avLst/>
          </a:prstGeom>
          <a:noFill/>
        </p:spPr>
      </p:pic>
      <p:pic>
        <p:nvPicPr>
          <p:cNvPr id="3" name="Picture 2" descr="A cat with a computer mouse in its mouth&#10;&#10;AI-generated content may be incorrect.">
            <a:extLst>
              <a:ext uri="{FF2B5EF4-FFF2-40B4-BE49-F238E27FC236}">
                <a16:creationId xmlns:a16="http://schemas.microsoft.com/office/drawing/2014/main" id="{25B3E241-AC35-3ABB-48B7-93F2A52FDA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59141" y="620652"/>
            <a:ext cx="2806293" cy="4432743"/>
          </a:xfrm>
          <a:prstGeom prst="rect">
            <a:avLst/>
          </a:prstGeom>
          <a:noFill/>
        </p:spPr>
      </p:pic>
      <p:sp>
        <p:nvSpPr>
          <p:cNvPr id="4" name="TextBox 3">
            <a:extLst>
              <a:ext uri="{FF2B5EF4-FFF2-40B4-BE49-F238E27FC236}">
                <a16:creationId xmlns:a16="http://schemas.microsoft.com/office/drawing/2014/main" id="{46F77F19-C4A7-D20F-5488-73585B494EB1}"/>
              </a:ext>
            </a:extLst>
          </p:cNvPr>
          <p:cNvSpPr txBox="1"/>
          <p:nvPr/>
        </p:nvSpPr>
        <p:spPr>
          <a:xfrm>
            <a:off x="3274717" y="5837238"/>
            <a:ext cx="6056633" cy="400110"/>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Purrfect ambiguity</a:t>
            </a:r>
            <a:r>
              <a:rPr lang="en-US" sz="2000" b="1">
                <a:solidFill>
                  <a:schemeClr val="accent1">
                    <a:lumMod val="50000"/>
                  </a:schemeClr>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201070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 doodle of dog and text">
            <a:extLst>
              <a:ext uri="{FF2B5EF4-FFF2-40B4-BE49-F238E27FC236}">
                <a16:creationId xmlns:a16="http://schemas.microsoft.com/office/drawing/2014/main" id="{24D7E8C7-AE61-D095-9AD6-D31B42CD5F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97" t="7623" r="12303" b="15132"/>
          <a:stretch>
            <a:fillRect/>
          </a:stretch>
        </p:blipFill>
        <p:spPr bwMode="auto">
          <a:xfrm>
            <a:off x="2490159" y="282496"/>
            <a:ext cx="6740106" cy="5379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5817F5-8A20-EE6B-A928-50B0AC8A7545}"/>
              </a:ext>
            </a:extLst>
          </p:cNvPr>
          <p:cNvSpPr txBox="1"/>
          <p:nvPr/>
        </p:nvSpPr>
        <p:spPr>
          <a:xfrm>
            <a:off x="3274717" y="5837238"/>
            <a:ext cx="6056633" cy="400110"/>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Dogs can be really impossible at times</a:t>
            </a:r>
            <a:r>
              <a:rPr lang="en-US" sz="2000" b="1">
                <a:solidFill>
                  <a:schemeClr val="accent1">
                    <a:lumMod val="50000"/>
                  </a:schemeClr>
                </a:solidFill>
                <a:latin typeface="Segoe UI" panose="020B0502040204020203" pitchFamily="34" charset="0"/>
                <a:cs typeface="Segoe UI" panose="020B0502040204020203" pitchFamily="34" charset="0"/>
              </a:rPr>
              <a:t>.</a:t>
            </a:r>
          </a:p>
        </p:txBody>
      </p:sp>
      <p:pic>
        <p:nvPicPr>
          <p:cNvPr id="3" name="Picture 1027" descr="C:\Artists\monkeythought.gif">
            <a:extLst>
              <a:ext uri="{FF2B5EF4-FFF2-40B4-BE49-F238E27FC236}">
                <a16:creationId xmlns:a16="http://schemas.microsoft.com/office/drawing/2014/main" id="{0791CB7D-DC47-1449-0A82-6D9AB6047BE3}"/>
              </a:ext>
            </a:extLst>
          </p:cNvPr>
          <p:cNvPicPr>
            <a:picLocks noChangeAspect="1" noChangeArrowheads="1" noCrop="1"/>
          </p:cNvPicPr>
          <p:nvPr/>
        </p:nvPicPr>
        <p:blipFill>
          <a:blip r:embed="rId3"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397713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5923-883D-D0D7-DD51-9F3FA262A6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555D1C-24BE-69C6-B2F7-62280CC10282}"/>
              </a:ext>
            </a:extLst>
          </p:cNvPr>
          <p:cNvSpPr txBox="1"/>
          <p:nvPr/>
        </p:nvSpPr>
        <p:spPr>
          <a:xfrm>
            <a:off x="3281024" y="5924265"/>
            <a:ext cx="6056633" cy="707886"/>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The Self-Assembly Illusion</a:t>
            </a:r>
            <a:br>
              <a:rPr lang="en-US" sz="2000">
                <a:solidFill>
                  <a:schemeClr val="accent1">
                    <a:lumMod val="50000"/>
                  </a:schemeClr>
                </a:solidFill>
                <a:latin typeface="Segoe UI" panose="020B0502040204020203" pitchFamily="34" charset="0"/>
                <a:cs typeface="Segoe UI" panose="020B0502040204020203" pitchFamily="34" charset="0"/>
              </a:rPr>
            </a:br>
            <a:r>
              <a:rPr lang="en-US" sz="2000">
                <a:solidFill>
                  <a:schemeClr val="accent1">
                    <a:lumMod val="50000"/>
                  </a:schemeClr>
                </a:solidFill>
                <a:latin typeface="Segoe UI" panose="020B0502040204020203" pitchFamily="34" charset="0"/>
                <a:cs typeface="Segoe UI" panose="020B0502040204020203" pitchFamily="34" charset="0"/>
              </a:rPr>
              <a:t>(well-known to Dads…)</a:t>
            </a:r>
            <a:endParaRPr lang="en-US" sz="2000" b="1">
              <a:solidFill>
                <a:schemeClr val="accent1">
                  <a:lumMod val="50000"/>
                </a:schemeClr>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13D19AB2-6B58-B8C1-AFA2-06E2020809C6}"/>
              </a:ext>
            </a:extLst>
          </p:cNvPr>
          <p:cNvPicPr>
            <a:picLocks noChangeAspect="1"/>
          </p:cNvPicPr>
          <p:nvPr/>
        </p:nvPicPr>
        <p:blipFill>
          <a:blip r:embed="rId2"/>
          <a:stretch>
            <a:fillRect/>
          </a:stretch>
        </p:blipFill>
        <p:spPr>
          <a:xfrm>
            <a:off x="4130292" y="225849"/>
            <a:ext cx="4358099" cy="5572206"/>
          </a:xfrm>
          <a:prstGeom prst="rect">
            <a:avLst/>
          </a:prstGeom>
        </p:spPr>
      </p:pic>
      <p:pic>
        <p:nvPicPr>
          <p:cNvPr id="5" name="Picture 1027" descr="C:\Artists\monkeythought.gif">
            <a:extLst>
              <a:ext uri="{FF2B5EF4-FFF2-40B4-BE49-F238E27FC236}">
                <a16:creationId xmlns:a16="http://schemas.microsoft.com/office/drawing/2014/main" id="{A1C33DF2-7747-F7E5-C696-2AC2458988BC}"/>
              </a:ext>
            </a:extLst>
          </p:cNvPr>
          <p:cNvPicPr>
            <a:picLocks noChangeAspect="1" noChangeArrowheads="1" noCrop="1"/>
          </p:cNvPicPr>
          <p:nvPr/>
        </p:nvPicPr>
        <p:blipFill>
          <a:blip r:embed="rId3"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23141869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1C29-73E6-DFCF-8A77-2B01CB4B5A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16BB37-5905-8698-4056-6D72723E782D}"/>
              </a:ext>
            </a:extLst>
          </p:cNvPr>
          <p:cNvSpPr txBox="1"/>
          <p:nvPr/>
        </p:nvSpPr>
        <p:spPr>
          <a:xfrm>
            <a:off x="3265713" y="5779564"/>
            <a:ext cx="6949901" cy="400110"/>
          </a:xfrm>
          <a:prstGeom prst="rect">
            <a:avLst/>
          </a:prstGeom>
          <a:noFill/>
        </p:spPr>
        <p:txBody>
          <a:bodyPr wrap="square">
            <a:spAutoFit/>
          </a:bodyPr>
          <a:lstStyle/>
          <a:p>
            <a:pPr algn="ctr"/>
            <a:r>
              <a:rPr lang="en-US" sz="2000">
                <a:solidFill>
                  <a:schemeClr val="accent1">
                    <a:lumMod val="50000"/>
                  </a:schemeClr>
                </a:solidFill>
                <a:latin typeface="Segoe UI" panose="020B0502040204020203" pitchFamily="34" charset="0"/>
                <a:cs typeface="Segoe UI" panose="020B0502040204020203" pitchFamily="34" charset="0"/>
              </a:rPr>
              <a:t>Where might you encounter this hazardous substance?</a:t>
            </a:r>
          </a:p>
        </p:txBody>
      </p:sp>
      <p:pic>
        <p:nvPicPr>
          <p:cNvPr id="4" name="Picture 9" descr="C:\Documents and Settings\Hugh\My Documents\My Pictures\Artists\sci_ill1straw.jpg">
            <a:extLst>
              <a:ext uri="{FF2B5EF4-FFF2-40B4-BE49-F238E27FC236}">
                <a16:creationId xmlns:a16="http://schemas.microsoft.com/office/drawing/2014/main" id="{4E1D09DD-99F7-1EAB-EC30-01489451A4A0}"/>
              </a:ext>
            </a:extLst>
          </p:cNvPr>
          <p:cNvPicPr>
            <a:picLocks noChangeAspect="1" noChangeArrowheads="1"/>
          </p:cNvPicPr>
          <p:nvPr/>
        </p:nvPicPr>
        <p:blipFill>
          <a:blip r:embed="rId2" cstate="print"/>
          <a:srcRect/>
          <a:stretch>
            <a:fillRect/>
          </a:stretch>
        </p:blipFill>
        <p:spPr bwMode="auto">
          <a:xfrm>
            <a:off x="6285782" y="878381"/>
            <a:ext cx="3379681" cy="4506242"/>
          </a:xfrm>
          <a:prstGeom prst="rect">
            <a:avLst/>
          </a:prstGeom>
          <a:noFill/>
          <a:ln w="9525">
            <a:solidFill>
              <a:schemeClr val="accent1"/>
            </a:solidFill>
            <a:miter lim="800000"/>
            <a:headEnd/>
            <a:tailEnd/>
          </a:ln>
        </p:spPr>
      </p:pic>
      <p:pic>
        <p:nvPicPr>
          <p:cNvPr id="5" name="Picture 4">
            <a:extLst>
              <a:ext uri="{FF2B5EF4-FFF2-40B4-BE49-F238E27FC236}">
                <a16:creationId xmlns:a16="http://schemas.microsoft.com/office/drawing/2014/main" id="{47885143-4F4C-B74E-4AEF-897CAB50A879}"/>
              </a:ext>
            </a:extLst>
          </p:cNvPr>
          <p:cNvPicPr>
            <a:picLocks noChangeAspect="1"/>
          </p:cNvPicPr>
          <p:nvPr/>
        </p:nvPicPr>
        <p:blipFill>
          <a:blip r:embed="rId3"/>
          <a:stretch>
            <a:fillRect/>
          </a:stretch>
        </p:blipFill>
        <p:spPr>
          <a:xfrm>
            <a:off x="3502616" y="252026"/>
            <a:ext cx="2006787" cy="5132597"/>
          </a:xfrm>
          <a:prstGeom prst="rect">
            <a:avLst/>
          </a:prstGeom>
        </p:spPr>
      </p:pic>
      <p:pic>
        <p:nvPicPr>
          <p:cNvPr id="6" name="Picture 1027" descr="C:\Artists\monkeythought.gif">
            <a:extLst>
              <a:ext uri="{FF2B5EF4-FFF2-40B4-BE49-F238E27FC236}">
                <a16:creationId xmlns:a16="http://schemas.microsoft.com/office/drawing/2014/main" id="{A1AD4AE6-27F4-C781-A71A-D1BB7A38210F}"/>
              </a:ext>
            </a:extLst>
          </p:cNvPr>
          <p:cNvPicPr>
            <a:picLocks noChangeAspect="1" noChangeArrowheads="1" noCrop="1"/>
          </p:cNvPicPr>
          <p:nvPr/>
        </p:nvPicPr>
        <p:blipFill>
          <a:blip r:embed="rId4"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8209430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507A1A-FF3D-C579-16A2-643D1088FE75}"/>
              </a:ext>
            </a:extLst>
          </p:cNvPr>
          <p:cNvSpPr txBox="1"/>
          <p:nvPr/>
        </p:nvSpPr>
        <p:spPr>
          <a:xfrm>
            <a:off x="651532" y="5659652"/>
            <a:ext cx="10442038" cy="1015663"/>
          </a:xfrm>
          <a:prstGeom prst="rect">
            <a:avLst/>
          </a:prstGeom>
          <a:noFill/>
        </p:spPr>
        <p:txBody>
          <a:bodyPr wrap="square">
            <a:spAutoFit/>
          </a:bodyPr>
          <a:lstStyle/>
          <a:p>
            <a:pPr algn="ctr"/>
            <a:r>
              <a:rPr lang="en-GB" sz="2000">
                <a:latin typeface="Segoe UI" panose="020B0502040204020203" pitchFamily="34" charset="0"/>
                <a:cs typeface="Segoe UI" panose="020B0502040204020203" pitchFamily="34" charset="0"/>
              </a:rPr>
              <a:t>The University of Glasgow has an excellent illusions library - a fully searchable, </a:t>
            </a:r>
          </a:p>
          <a:p>
            <a:pPr algn="ctr"/>
            <a:r>
              <a:rPr lang="en-GB" sz="2000">
                <a:latin typeface="Segoe UI" panose="020B0502040204020203" pitchFamily="34" charset="0"/>
                <a:cs typeface="Segoe UI" panose="020B0502040204020203" pitchFamily="34" charset="0"/>
              </a:rPr>
              <a:t>interactive and curated collection with lots of explanations at </a:t>
            </a:r>
          </a:p>
          <a:p>
            <a:pPr algn="ctr"/>
            <a:r>
              <a:rPr lang="en-GB" sz="2000" b="1">
                <a:latin typeface="Segoe UI" panose="020B0502040204020203" pitchFamily="34" charset="0"/>
                <a:cs typeface="Segoe UI" panose="020B0502040204020203" pitchFamily="34" charset="0"/>
              </a:rPr>
              <a:t>www.illusionsindex.org</a:t>
            </a:r>
            <a:endParaRPr lang="en-US" sz="2000" b="1">
              <a:solidFill>
                <a:schemeClr val="accent1">
                  <a:lumMod val="50000"/>
                </a:schemeClr>
              </a:solidFill>
              <a:latin typeface="Segoe UI" panose="020B0502040204020203" pitchFamily="34" charset="0"/>
              <a:cs typeface="Segoe UI" panose="020B0502040204020203" pitchFamily="34" charset="0"/>
            </a:endParaRPr>
          </a:p>
        </p:txBody>
      </p:sp>
      <p:pic>
        <p:nvPicPr>
          <p:cNvPr id="4" name="Picture 3">
            <a:extLst>
              <a:ext uri="{FF2B5EF4-FFF2-40B4-BE49-F238E27FC236}">
                <a16:creationId xmlns:a16="http://schemas.microsoft.com/office/drawing/2014/main" id="{48883B0F-1776-E5B8-2E20-963579356FBC}"/>
              </a:ext>
            </a:extLst>
          </p:cNvPr>
          <p:cNvPicPr>
            <a:picLocks noChangeAspect="1"/>
          </p:cNvPicPr>
          <p:nvPr/>
        </p:nvPicPr>
        <p:blipFill>
          <a:blip r:embed="rId2"/>
          <a:stretch>
            <a:fillRect/>
          </a:stretch>
        </p:blipFill>
        <p:spPr>
          <a:xfrm>
            <a:off x="404018" y="439223"/>
            <a:ext cx="11383964" cy="5220429"/>
          </a:xfrm>
          <a:prstGeom prst="rect">
            <a:avLst/>
          </a:prstGeom>
        </p:spPr>
      </p:pic>
    </p:spTree>
    <p:extLst>
      <p:ext uri="{BB962C8B-B14F-4D97-AF65-F5344CB8AC3E}">
        <p14:creationId xmlns:p14="http://schemas.microsoft.com/office/powerpoint/2010/main" val="3306310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F303FF6A-7E65-FAB0-D6D0-F795330EEA67}"/>
              </a:ext>
            </a:extLst>
          </p:cNvPr>
          <p:cNvSpPr txBox="1">
            <a:spLocks noChangeArrowheads="1"/>
          </p:cNvSpPr>
          <p:nvPr/>
        </p:nvSpPr>
        <p:spPr bwMode="auto">
          <a:xfrm>
            <a:off x="2861327" y="603848"/>
            <a:ext cx="6800257" cy="5382883"/>
          </a:xfrm>
          <a:custGeom>
            <a:avLst/>
            <a:gdLst>
              <a:gd name="connsiteX0" fmla="*/ 0 w 6800257"/>
              <a:gd name="connsiteY0" fmla="*/ 0 h 5382883"/>
              <a:gd name="connsiteX1" fmla="*/ 566688 w 6800257"/>
              <a:gd name="connsiteY1" fmla="*/ 0 h 5382883"/>
              <a:gd name="connsiteX2" fmla="*/ 1133376 w 6800257"/>
              <a:gd name="connsiteY2" fmla="*/ 0 h 5382883"/>
              <a:gd name="connsiteX3" fmla="*/ 1496057 w 6800257"/>
              <a:gd name="connsiteY3" fmla="*/ 0 h 5382883"/>
              <a:gd name="connsiteX4" fmla="*/ 2062745 w 6800257"/>
              <a:gd name="connsiteY4" fmla="*/ 0 h 5382883"/>
              <a:gd name="connsiteX5" fmla="*/ 2765438 w 6800257"/>
              <a:gd name="connsiteY5" fmla="*/ 0 h 5382883"/>
              <a:gd name="connsiteX6" fmla="*/ 3264123 w 6800257"/>
              <a:gd name="connsiteY6" fmla="*/ 0 h 5382883"/>
              <a:gd name="connsiteX7" fmla="*/ 3762809 w 6800257"/>
              <a:gd name="connsiteY7" fmla="*/ 0 h 5382883"/>
              <a:gd name="connsiteX8" fmla="*/ 4329497 w 6800257"/>
              <a:gd name="connsiteY8" fmla="*/ 0 h 5382883"/>
              <a:gd name="connsiteX9" fmla="*/ 4964188 w 6800257"/>
              <a:gd name="connsiteY9" fmla="*/ 0 h 5382883"/>
              <a:gd name="connsiteX10" fmla="*/ 5598878 w 6800257"/>
              <a:gd name="connsiteY10" fmla="*/ 0 h 5382883"/>
              <a:gd name="connsiteX11" fmla="*/ 6233569 w 6800257"/>
              <a:gd name="connsiteY11" fmla="*/ 0 h 5382883"/>
              <a:gd name="connsiteX12" fmla="*/ 6800257 w 6800257"/>
              <a:gd name="connsiteY12" fmla="*/ 0 h 5382883"/>
              <a:gd name="connsiteX13" fmla="*/ 6800257 w 6800257"/>
              <a:gd name="connsiteY13" fmla="*/ 598098 h 5382883"/>
              <a:gd name="connsiteX14" fmla="*/ 6800257 w 6800257"/>
              <a:gd name="connsiteY14" fmla="*/ 1196196 h 5382883"/>
              <a:gd name="connsiteX15" fmla="*/ 6800257 w 6800257"/>
              <a:gd name="connsiteY15" fmla="*/ 1848123 h 5382883"/>
              <a:gd name="connsiteX16" fmla="*/ 6800257 w 6800257"/>
              <a:gd name="connsiteY16" fmla="*/ 2553879 h 5382883"/>
              <a:gd name="connsiteX17" fmla="*/ 6800257 w 6800257"/>
              <a:gd name="connsiteY17" fmla="*/ 3205806 h 5382883"/>
              <a:gd name="connsiteX18" fmla="*/ 6800257 w 6800257"/>
              <a:gd name="connsiteY18" fmla="*/ 3911562 h 5382883"/>
              <a:gd name="connsiteX19" fmla="*/ 6800257 w 6800257"/>
              <a:gd name="connsiteY19" fmla="*/ 4563489 h 5382883"/>
              <a:gd name="connsiteX20" fmla="*/ 6800257 w 6800257"/>
              <a:gd name="connsiteY20" fmla="*/ 5382883 h 5382883"/>
              <a:gd name="connsiteX21" fmla="*/ 6165566 w 6800257"/>
              <a:gd name="connsiteY21" fmla="*/ 5382883 h 5382883"/>
              <a:gd name="connsiteX22" fmla="*/ 5530876 w 6800257"/>
              <a:gd name="connsiteY22" fmla="*/ 5382883 h 5382883"/>
              <a:gd name="connsiteX23" fmla="*/ 4964188 w 6800257"/>
              <a:gd name="connsiteY23" fmla="*/ 5382883 h 5382883"/>
              <a:gd name="connsiteX24" fmla="*/ 4601507 w 6800257"/>
              <a:gd name="connsiteY24" fmla="*/ 5382883 h 5382883"/>
              <a:gd name="connsiteX25" fmla="*/ 4102822 w 6800257"/>
              <a:gd name="connsiteY25" fmla="*/ 5382883 h 5382883"/>
              <a:gd name="connsiteX26" fmla="*/ 3468131 w 6800257"/>
              <a:gd name="connsiteY26" fmla="*/ 5382883 h 5382883"/>
              <a:gd name="connsiteX27" fmla="*/ 3037448 w 6800257"/>
              <a:gd name="connsiteY27" fmla="*/ 5382883 h 5382883"/>
              <a:gd name="connsiteX28" fmla="*/ 2334755 w 6800257"/>
              <a:gd name="connsiteY28" fmla="*/ 5382883 h 5382883"/>
              <a:gd name="connsiteX29" fmla="*/ 1632062 w 6800257"/>
              <a:gd name="connsiteY29" fmla="*/ 5382883 h 5382883"/>
              <a:gd name="connsiteX30" fmla="*/ 1065374 w 6800257"/>
              <a:gd name="connsiteY30" fmla="*/ 5382883 h 5382883"/>
              <a:gd name="connsiteX31" fmla="*/ 0 w 6800257"/>
              <a:gd name="connsiteY31" fmla="*/ 5382883 h 5382883"/>
              <a:gd name="connsiteX32" fmla="*/ 0 w 6800257"/>
              <a:gd name="connsiteY32" fmla="*/ 4784785 h 5382883"/>
              <a:gd name="connsiteX33" fmla="*/ 0 w 6800257"/>
              <a:gd name="connsiteY33" fmla="*/ 4294344 h 5382883"/>
              <a:gd name="connsiteX34" fmla="*/ 0 w 6800257"/>
              <a:gd name="connsiteY34" fmla="*/ 3803904 h 5382883"/>
              <a:gd name="connsiteX35" fmla="*/ 0 w 6800257"/>
              <a:gd name="connsiteY35" fmla="*/ 3313464 h 5382883"/>
              <a:gd name="connsiteX36" fmla="*/ 0 w 6800257"/>
              <a:gd name="connsiteY36" fmla="*/ 2823023 h 5382883"/>
              <a:gd name="connsiteX37" fmla="*/ 0 w 6800257"/>
              <a:gd name="connsiteY37" fmla="*/ 2278754 h 5382883"/>
              <a:gd name="connsiteX38" fmla="*/ 0 w 6800257"/>
              <a:gd name="connsiteY38" fmla="*/ 1788313 h 5382883"/>
              <a:gd name="connsiteX39" fmla="*/ 0 w 6800257"/>
              <a:gd name="connsiteY39" fmla="*/ 1244044 h 5382883"/>
              <a:gd name="connsiteX40" fmla="*/ 0 w 6800257"/>
              <a:gd name="connsiteY40" fmla="*/ 592117 h 5382883"/>
              <a:gd name="connsiteX41" fmla="*/ 0 w 6800257"/>
              <a:gd name="connsiteY41" fmla="*/ 0 h 538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800257" h="5382883" fill="none" extrusionOk="0">
                <a:moveTo>
                  <a:pt x="0" y="0"/>
                </a:moveTo>
                <a:cubicBezTo>
                  <a:pt x="238155" y="-64340"/>
                  <a:pt x="344308" y="56266"/>
                  <a:pt x="566688" y="0"/>
                </a:cubicBezTo>
                <a:cubicBezTo>
                  <a:pt x="789068" y="-56266"/>
                  <a:pt x="904376" y="13902"/>
                  <a:pt x="1133376" y="0"/>
                </a:cubicBezTo>
                <a:cubicBezTo>
                  <a:pt x="1362376" y="-13902"/>
                  <a:pt x="1340867" y="12599"/>
                  <a:pt x="1496057" y="0"/>
                </a:cubicBezTo>
                <a:cubicBezTo>
                  <a:pt x="1651247" y="-12599"/>
                  <a:pt x="1870677" y="14413"/>
                  <a:pt x="2062745" y="0"/>
                </a:cubicBezTo>
                <a:cubicBezTo>
                  <a:pt x="2254813" y="-14413"/>
                  <a:pt x="2536242" y="10902"/>
                  <a:pt x="2765438" y="0"/>
                </a:cubicBezTo>
                <a:cubicBezTo>
                  <a:pt x="2994634" y="-10902"/>
                  <a:pt x="3145579" y="36825"/>
                  <a:pt x="3264123" y="0"/>
                </a:cubicBezTo>
                <a:cubicBezTo>
                  <a:pt x="3382667" y="-36825"/>
                  <a:pt x="3550320" y="20936"/>
                  <a:pt x="3762809" y="0"/>
                </a:cubicBezTo>
                <a:cubicBezTo>
                  <a:pt x="3975298" y="-20936"/>
                  <a:pt x="4177704" y="59319"/>
                  <a:pt x="4329497" y="0"/>
                </a:cubicBezTo>
                <a:cubicBezTo>
                  <a:pt x="4481290" y="-59319"/>
                  <a:pt x="4818102" y="48524"/>
                  <a:pt x="4964188" y="0"/>
                </a:cubicBezTo>
                <a:cubicBezTo>
                  <a:pt x="5110274" y="-48524"/>
                  <a:pt x="5374184" y="58233"/>
                  <a:pt x="5598878" y="0"/>
                </a:cubicBezTo>
                <a:cubicBezTo>
                  <a:pt x="5823572" y="-58233"/>
                  <a:pt x="5953279" y="27973"/>
                  <a:pt x="6233569" y="0"/>
                </a:cubicBezTo>
                <a:cubicBezTo>
                  <a:pt x="6513859" y="-27973"/>
                  <a:pt x="6617606" y="5257"/>
                  <a:pt x="6800257" y="0"/>
                </a:cubicBezTo>
                <a:cubicBezTo>
                  <a:pt x="6816866" y="132463"/>
                  <a:pt x="6749977" y="452778"/>
                  <a:pt x="6800257" y="598098"/>
                </a:cubicBezTo>
                <a:cubicBezTo>
                  <a:pt x="6850537" y="743418"/>
                  <a:pt x="6737285" y="905163"/>
                  <a:pt x="6800257" y="1196196"/>
                </a:cubicBezTo>
                <a:cubicBezTo>
                  <a:pt x="6863229" y="1487229"/>
                  <a:pt x="6746802" y="1715908"/>
                  <a:pt x="6800257" y="1848123"/>
                </a:cubicBezTo>
                <a:cubicBezTo>
                  <a:pt x="6853712" y="1980338"/>
                  <a:pt x="6725648" y="2317403"/>
                  <a:pt x="6800257" y="2553879"/>
                </a:cubicBezTo>
                <a:cubicBezTo>
                  <a:pt x="6874866" y="2790355"/>
                  <a:pt x="6772842" y="2937810"/>
                  <a:pt x="6800257" y="3205806"/>
                </a:cubicBezTo>
                <a:cubicBezTo>
                  <a:pt x="6827672" y="3473802"/>
                  <a:pt x="6742568" y="3640478"/>
                  <a:pt x="6800257" y="3911562"/>
                </a:cubicBezTo>
                <a:cubicBezTo>
                  <a:pt x="6857946" y="4182646"/>
                  <a:pt x="6766123" y="4292551"/>
                  <a:pt x="6800257" y="4563489"/>
                </a:cubicBezTo>
                <a:cubicBezTo>
                  <a:pt x="6834391" y="4834427"/>
                  <a:pt x="6725579" y="5044164"/>
                  <a:pt x="6800257" y="5382883"/>
                </a:cubicBezTo>
                <a:cubicBezTo>
                  <a:pt x="6603186" y="5420522"/>
                  <a:pt x="6449538" y="5377468"/>
                  <a:pt x="6165566" y="5382883"/>
                </a:cubicBezTo>
                <a:cubicBezTo>
                  <a:pt x="5881594" y="5388298"/>
                  <a:pt x="5684804" y="5371594"/>
                  <a:pt x="5530876" y="5382883"/>
                </a:cubicBezTo>
                <a:cubicBezTo>
                  <a:pt x="5376948" y="5394172"/>
                  <a:pt x="5154389" y="5375305"/>
                  <a:pt x="4964188" y="5382883"/>
                </a:cubicBezTo>
                <a:cubicBezTo>
                  <a:pt x="4773987" y="5390461"/>
                  <a:pt x="4753629" y="5354449"/>
                  <a:pt x="4601507" y="5382883"/>
                </a:cubicBezTo>
                <a:cubicBezTo>
                  <a:pt x="4449385" y="5411317"/>
                  <a:pt x="4205015" y="5347960"/>
                  <a:pt x="4102822" y="5382883"/>
                </a:cubicBezTo>
                <a:cubicBezTo>
                  <a:pt x="4000629" y="5417806"/>
                  <a:pt x="3759611" y="5346002"/>
                  <a:pt x="3468131" y="5382883"/>
                </a:cubicBezTo>
                <a:cubicBezTo>
                  <a:pt x="3176651" y="5419764"/>
                  <a:pt x="3175098" y="5333165"/>
                  <a:pt x="3037448" y="5382883"/>
                </a:cubicBezTo>
                <a:cubicBezTo>
                  <a:pt x="2899798" y="5432601"/>
                  <a:pt x="2685150" y="5299503"/>
                  <a:pt x="2334755" y="5382883"/>
                </a:cubicBezTo>
                <a:cubicBezTo>
                  <a:pt x="1984360" y="5466263"/>
                  <a:pt x="1965581" y="5367732"/>
                  <a:pt x="1632062" y="5382883"/>
                </a:cubicBezTo>
                <a:cubicBezTo>
                  <a:pt x="1298543" y="5398034"/>
                  <a:pt x="1296372" y="5366428"/>
                  <a:pt x="1065374" y="5382883"/>
                </a:cubicBezTo>
                <a:cubicBezTo>
                  <a:pt x="834376" y="5399338"/>
                  <a:pt x="255198" y="5313174"/>
                  <a:pt x="0" y="5382883"/>
                </a:cubicBezTo>
                <a:cubicBezTo>
                  <a:pt x="-65219" y="5086856"/>
                  <a:pt x="56694" y="5004600"/>
                  <a:pt x="0" y="4784785"/>
                </a:cubicBezTo>
                <a:cubicBezTo>
                  <a:pt x="-56694" y="4564970"/>
                  <a:pt x="16931" y="4454770"/>
                  <a:pt x="0" y="4294344"/>
                </a:cubicBezTo>
                <a:cubicBezTo>
                  <a:pt x="-16931" y="4133918"/>
                  <a:pt x="32911" y="3984096"/>
                  <a:pt x="0" y="3803904"/>
                </a:cubicBezTo>
                <a:cubicBezTo>
                  <a:pt x="-32911" y="3623712"/>
                  <a:pt x="20703" y="3462598"/>
                  <a:pt x="0" y="3313464"/>
                </a:cubicBezTo>
                <a:cubicBezTo>
                  <a:pt x="-20703" y="3164330"/>
                  <a:pt x="12724" y="2955152"/>
                  <a:pt x="0" y="2823023"/>
                </a:cubicBezTo>
                <a:cubicBezTo>
                  <a:pt x="-12724" y="2690894"/>
                  <a:pt x="27014" y="2471371"/>
                  <a:pt x="0" y="2278754"/>
                </a:cubicBezTo>
                <a:cubicBezTo>
                  <a:pt x="-27014" y="2086137"/>
                  <a:pt x="19878" y="1910013"/>
                  <a:pt x="0" y="1788313"/>
                </a:cubicBezTo>
                <a:cubicBezTo>
                  <a:pt x="-19878" y="1666613"/>
                  <a:pt x="4922" y="1414968"/>
                  <a:pt x="0" y="1244044"/>
                </a:cubicBezTo>
                <a:cubicBezTo>
                  <a:pt x="-4922" y="1073120"/>
                  <a:pt x="77655" y="914169"/>
                  <a:pt x="0" y="592117"/>
                </a:cubicBezTo>
                <a:cubicBezTo>
                  <a:pt x="-77655" y="270065"/>
                  <a:pt x="32024" y="161137"/>
                  <a:pt x="0" y="0"/>
                </a:cubicBezTo>
                <a:close/>
              </a:path>
              <a:path w="6800257" h="5382883" stroke="0" extrusionOk="0">
                <a:moveTo>
                  <a:pt x="0" y="0"/>
                </a:moveTo>
                <a:cubicBezTo>
                  <a:pt x="127670" y="-14067"/>
                  <a:pt x="298599" y="516"/>
                  <a:pt x="498686" y="0"/>
                </a:cubicBezTo>
                <a:cubicBezTo>
                  <a:pt x="698773" y="-516"/>
                  <a:pt x="718079" y="40774"/>
                  <a:pt x="861366" y="0"/>
                </a:cubicBezTo>
                <a:cubicBezTo>
                  <a:pt x="1004653" y="-40774"/>
                  <a:pt x="1244690" y="25676"/>
                  <a:pt x="1564059" y="0"/>
                </a:cubicBezTo>
                <a:cubicBezTo>
                  <a:pt x="1883428" y="-25676"/>
                  <a:pt x="1869550" y="37880"/>
                  <a:pt x="2062745" y="0"/>
                </a:cubicBezTo>
                <a:cubicBezTo>
                  <a:pt x="2255940" y="-37880"/>
                  <a:pt x="2326032" y="45324"/>
                  <a:pt x="2561430" y="0"/>
                </a:cubicBezTo>
                <a:cubicBezTo>
                  <a:pt x="2796828" y="-45324"/>
                  <a:pt x="2999090" y="23722"/>
                  <a:pt x="3264123" y="0"/>
                </a:cubicBezTo>
                <a:cubicBezTo>
                  <a:pt x="3529156" y="-23722"/>
                  <a:pt x="3489256" y="10836"/>
                  <a:pt x="3694806" y="0"/>
                </a:cubicBezTo>
                <a:cubicBezTo>
                  <a:pt x="3900356" y="-10836"/>
                  <a:pt x="4092028" y="7341"/>
                  <a:pt x="4397500" y="0"/>
                </a:cubicBezTo>
                <a:cubicBezTo>
                  <a:pt x="4702972" y="-7341"/>
                  <a:pt x="4846856" y="71202"/>
                  <a:pt x="5100193" y="0"/>
                </a:cubicBezTo>
                <a:cubicBezTo>
                  <a:pt x="5353530" y="-71202"/>
                  <a:pt x="5462731" y="37505"/>
                  <a:pt x="5666881" y="0"/>
                </a:cubicBezTo>
                <a:cubicBezTo>
                  <a:pt x="5871031" y="-37505"/>
                  <a:pt x="6477141" y="115140"/>
                  <a:pt x="6800257" y="0"/>
                </a:cubicBezTo>
                <a:cubicBezTo>
                  <a:pt x="6829592" y="173954"/>
                  <a:pt x="6766480" y="303248"/>
                  <a:pt x="6800257" y="544269"/>
                </a:cubicBezTo>
                <a:cubicBezTo>
                  <a:pt x="6834034" y="785290"/>
                  <a:pt x="6772470" y="892221"/>
                  <a:pt x="6800257" y="980881"/>
                </a:cubicBezTo>
                <a:cubicBezTo>
                  <a:pt x="6828044" y="1069541"/>
                  <a:pt x="6796768" y="1395278"/>
                  <a:pt x="6800257" y="1578979"/>
                </a:cubicBezTo>
                <a:cubicBezTo>
                  <a:pt x="6803746" y="1762680"/>
                  <a:pt x="6770466" y="1922527"/>
                  <a:pt x="6800257" y="2177077"/>
                </a:cubicBezTo>
                <a:cubicBezTo>
                  <a:pt x="6830048" y="2431627"/>
                  <a:pt x="6744535" y="2528766"/>
                  <a:pt x="6800257" y="2775175"/>
                </a:cubicBezTo>
                <a:cubicBezTo>
                  <a:pt x="6855979" y="3021584"/>
                  <a:pt x="6800198" y="3198165"/>
                  <a:pt x="6800257" y="3427102"/>
                </a:cubicBezTo>
                <a:cubicBezTo>
                  <a:pt x="6800316" y="3656039"/>
                  <a:pt x="6751925" y="3867921"/>
                  <a:pt x="6800257" y="4079029"/>
                </a:cubicBezTo>
                <a:cubicBezTo>
                  <a:pt x="6848589" y="4290137"/>
                  <a:pt x="6731320" y="4593605"/>
                  <a:pt x="6800257" y="4730956"/>
                </a:cubicBezTo>
                <a:cubicBezTo>
                  <a:pt x="6869194" y="4868307"/>
                  <a:pt x="6757014" y="5133998"/>
                  <a:pt x="6800257" y="5382883"/>
                </a:cubicBezTo>
                <a:cubicBezTo>
                  <a:pt x="6690576" y="5416076"/>
                  <a:pt x="6503645" y="5375257"/>
                  <a:pt x="6369574" y="5382883"/>
                </a:cubicBezTo>
                <a:cubicBezTo>
                  <a:pt x="6235503" y="5390509"/>
                  <a:pt x="5967607" y="5348222"/>
                  <a:pt x="5802886" y="5382883"/>
                </a:cubicBezTo>
                <a:cubicBezTo>
                  <a:pt x="5638165" y="5417544"/>
                  <a:pt x="5576692" y="5363062"/>
                  <a:pt x="5372203" y="5382883"/>
                </a:cubicBezTo>
                <a:cubicBezTo>
                  <a:pt x="5167714" y="5402704"/>
                  <a:pt x="4998022" y="5367505"/>
                  <a:pt x="4805515" y="5382883"/>
                </a:cubicBezTo>
                <a:cubicBezTo>
                  <a:pt x="4613008" y="5398261"/>
                  <a:pt x="4572268" y="5340192"/>
                  <a:pt x="4442835" y="5382883"/>
                </a:cubicBezTo>
                <a:cubicBezTo>
                  <a:pt x="4313402" y="5425574"/>
                  <a:pt x="4229711" y="5362443"/>
                  <a:pt x="4080154" y="5382883"/>
                </a:cubicBezTo>
                <a:cubicBezTo>
                  <a:pt x="3930597" y="5403323"/>
                  <a:pt x="3759551" y="5378530"/>
                  <a:pt x="3513466" y="5382883"/>
                </a:cubicBezTo>
                <a:cubicBezTo>
                  <a:pt x="3267381" y="5387236"/>
                  <a:pt x="3279794" y="5339402"/>
                  <a:pt x="3082783" y="5382883"/>
                </a:cubicBezTo>
                <a:cubicBezTo>
                  <a:pt x="2885772" y="5426364"/>
                  <a:pt x="2723042" y="5336751"/>
                  <a:pt x="2448093" y="5382883"/>
                </a:cubicBezTo>
                <a:cubicBezTo>
                  <a:pt x="2173144" y="5429015"/>
                  <a:pt x="2128954" y="5366897"/>
                  <a:pt x="2017410" y="5382883"/>
                </a:cubicBezTo>
                <a:cubicBezTo>
                  <a:pt x="1905866" y="5398869"/>
                  <a:pt x="1614831" y="5313909"/>
                  <a:pt x="1382719" y="5382883"/>
                </a:cubicBezTo>
                <a:cubicBezTo>
                  <a:pt x="1150607" y="5451857"/>
                  <a:pt x="1109318" y="5345433"/>
                  <a:pt x="1020039" y="5382883"/>
                </a:cubicBezTo>
                <a:cubicBezTo>
                  <a:pt x="930760" y="5420333"/>
                  <a:pt x="452333" y="5357482"/>
                  <a:pt x="0" y="5382883"/>
                </a:cubicBezTo>
                <a:cubicBezTo>
                  <a:pt x="-4600" y="5166307"/>
                  <a:pt x="36179" y="5030387"/>
                  <a:pt x="0" y="4892443"/>
                </a:cubicBezTo>
                <a:cubicBezTo>
                  <a:pt x="-36179" y="4754499"/>
                  <a:pt x="49182" y="4423583"/>
                  <a:pt x="0" y="4186687"/>
                </a:cubicBezTo>
                <a:cubicBezTo>
                  <a:pt x="-49182" y="3949791"/>
                  <a:pt x="3185" y="3804210"/>
                  <a:pt x="0" y="3642417"/>
                </a:cubicBezTo>
                <a:cubicBezTo>
                  <a:pt x="-3185" y="3480624"/>
                  <a:pt x="1953" y="3172261"/>
                  <a:pt x="0" y="2936662"/>
                </a:cubicBezTo>
                <a:cubicBezTo>
                  <a:pt x="-1953" y="2701063"/>
                  <a:pt x="36660" y="2594341"/>
                  <a:pt x="0" y="2446221"/>
                </a:cubicBezTo>
                <a:cubicBezTo>
                  <a:pt x="-36660" y="2298101"/>
                  <a:pt x="4723" y="2188784"/>
                  <a:pt x="0" y="2009610"/>
                </a:cubicBezTo>
                <a:cubicBezTo>
                  <a:pt x="-4723" y="1830436"/>
                  <a:pt x="40121" y="1663008"/>
                  <a:pt x="0" y="1572998"/>
                </a:cubicBezTo>
                <a:cubicBezTo>
                  <a:pt x="-40121" y="1482988"/>
                  <a:pt x="22980" y="1158636"/>
                  <a:pt x="0" y="921071"/>
                </a:cubicBezTo>
                <a:cubicBezTo>
                  <a:pt x="-22980" y="683506"/>
                  <a:pt x="4037" y="376769"/>
                  <a:pt x="0" y="0"/>
                </a:cubicBezTo>
                <a:close/>
              </a:path>
            </a:pathLst>
          </a:custGeom>
          <a:solidFill>
            <a:srgbClr val="FFFFFF"/>
          </a:solidFill>
          <a:ln w="22225">
            <a:solidFill>
              <a:srgbClr val="000000"/>
            </a:solidFill>
            <a:prstDash val="sysDot"/>
            <a:miter lim="800000"/>
            <a:headEnd/>
            <a:tailEnd/>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rot="0" vert="horz" wrap="square" lIns="91440" tIns="45720" rIns="91440" bIns="45720" anchor="t" anchorCtr="0">
            <a:noAutofit/>
          </a:bodyPr>
          <a:lstStyle/>
          <a:p>
            <a:pPr algn="ctr">
              <a:lnSpc>
                <a:spcPct val="150000"/>
              </a:lnSpc>
              <a:buNone/>
            </a:pPr>
            <a:r>
              <a:rPr lang="en-GB" sz="2800" b="1">
                <a:effectLst/>
                <a:latin typeface="Georgia" panose="02040502050405020303" pitchFamily="18" charset="0"/>
                <a:ea typeface="Aptos" panose="020B0004020202020204" pitchFamily="34" charset="0"/>
                <a:cs typeface="Segoe UI" panose="020B0502040204020203" pitchFamily="34" charset="0"/>
              </a:rPr>
              <a:t>What I if told you</a:t>
            </a:r>
          </a:p>
          <a:p>
            <a:pPr algn="ctr">
              <a:lnSpc>
                <a:spcPct val="150000"/>
              </a:lnSpc>
              <a:buNone/>
            </a:pPr>
            <a:r>
              <a:rPr lang="en-GB" sz="2800" b="1">
                <a:effectLst/>
                <a:latin typeface="Georgia" panose="02040502050405020303" pitchFamily="18" charset="0"/>
                <a:ea typeface="Aptos" panose="020B0004020202020204" pitchFamily="34" charset="0"/>
                <a:cs typeface="Segoe UI" panose="020B0502040204020203" pitchFamily="34" charset="0"/>
              </a:rPr>
              <a:t>You the read that first line wrong?</a:t>
            </a:r>
          </a:p>
          <a:p>
            <a:pPr algn="ctr">
              <a:lnSpc>
                <a:spcPct val="150000"/>
              </a:lnSpc>
              <a:buNone/>
            </a:pPr>
            <a:r>
              <a:rPr lang="en-GB" sz="2800" b="1">
                <a:effectLst/>
                <a:latin typeface="Georgia" panose="02040502050405020303" pitchFamily="18" charset="0"/>
                <a:ea typeface="Aptos" panose="020B0004020202020204" pitchFamily="34" charset="0"/>
                <a:cs typeface="Segoe UI" panose="020B0502040204020203" pitchFamily="34" charset="0"/>
              </a:rPr>
              <a:t>Same the with second line.</a:t>
            </a:r>
          </a:p>
          <a:p>
            <a:pPr algn="ctr">
              <a:lnSpc>
                <a:spcPct val="150000"/>
              </a:lnSpc>
              <a:buNone/>
            </a:pPr>
            <a:r>
              <a:rPr lang="en-GB" sz="2800" b="1">
                <a:effectLst/>
                <a:latin typeface="Georgia" panose="02040502050405020303" pitchFamily="18" charset="0"/>
                <a:ea typeface="Aptos" panose="020B0004020202020204" pitchFamily="34" charset="0"/>
                <a:cs typeface="Segoe UI" panose="020B0502040204020203" pitchFamily="34" charset="0"/>
              </a:rPr>
              <a:t>And also the third!</a:t>
            </a:r>
            <a:endParaRPr lang="en-GB" sz="2800">
              <a:effectLst/>
              <a:latin typeface="Georgia" panose="02040502050405020303" pitchFamily="18" charset="0"/>
              <a:ea typeface="Aptos" panose="020B0004020202020204" pitchFamily="34" charset="0"/>
              <a:cs typeface="Times New Roman" panose="02020603050405020304" pitchFamily="18" charset="0"/>
            </a:endParaRPr>
          </a:p>
          <a:p>
            <a:pPr algn="ctr">
              <a:lnSpc>
                <a:spcPct val="150000"/>
              </a:lnSpc>
              <a:spcAft>
                <a:spcPts val="800"/>
              </a:spcAft>
              <a:buNone/>
            </a:pPr>
            <a:r>
              <a:rPr lang="en-GB" sz="1400" b="1">
                <a:effectLst/>
                <a:latin typeface="Segoe UI" panose="020B0502040204020203" pitchFamily="34" charset="0"/>
                <a:ea typeface="Aptos" panose="020B0004020202020204" pitchFamily="34" charset="0"/>
                <a:cs typeface="Times New Roman" panose="02020603050405020304" pitchFamily="18" charset="0"/>
              </a:rPr>
              <a:t> </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r>
              <a:rPr lang="en-GB" sz="1200" b="1">
                <a:effectLst/>
                <a:latin typeface="Segoe UI" panose="020B0502040204020203" pitchFamily="34" charset="0"/>
                <a:ea typeface="Aptos" panose="020B0004020202020204" pitchFamily="34" charset="0"/>
                <a:cs typeface="Times New Roman" panose="02020603050405020304" pitchFamily="18" charset="0"/>
              </a:rPr>
              <a:t> </a:t>
            </a:r>
            <a:endParaRPr lang="en-GB" sz="11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200">
                <a:effectLst/>
                <a:latin typeface="Segoe UI" panose="020B0502040204020203" pitchFamily="34" charset="0"/>
                <a:ea typeface="Aptos" panose="020B0004020202020204" pitchFamily="34" charset="0"/>
                <a:cs typeface="Times New Roman" panose="02020603050405020304" pitchFamily="18" charset="0"/>
              </a:rPr>
              <a:t> </a:t>
            </a:r>
            <a:endParaRPr lang="en-GB" sz="1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person in a suit and tie&#10;&#10;AI-generated content may be incorrect.">
            <a:extLst>
              <a:ext uri="{FF2B5EF4-FFF2-40B4-BE49-F238E27FC236}">
                <a16:creationId xmlns:a16="http://schemas.microsoft.com/office/drawing/2014/main" id="{6873DA84-2C4A-D125-ABB5-AAF470998C20}"/>
              </a:ext>
            </a:extLst>
          </p:cNvPr>
          <p:cNvPicPr>
            <a:picLocks noChangeAspect="1"/>
          </p:cNvPicPr>
          <p:nvPr/>
        </p:nvPicPr>
        <p:blipFill rotWithShape="1">
          <a:blip r:embed="rId2"/>
          <a:srcRect r="31631"/>
          <a:stretch>
            <a:fillRect/>
          </a:stretch>
        </p:blipFill>
        <p:spPr bwMode="auto">
          <a:xfrm>
            <a:off x="5030670" y="3295289"/>
            <a:ext cx="2737616" cy="2470759"/>
          </a:xfrm>
          <a:prstGeom prst="rect">
            <a:avLst/>
          </a:prstGeom>
          <a:ln>
            <a:noFill/>
          </a:ln>
          <a:extLst>
            <a:ext uri="{53640926-AAD7-44D8-BBD7-CCE9431645EC}">
              <a14:shadowObscured xmlns:a14="http://schemas.microsoft.com/office/drawing/2010/main"/>
            </a:ext>
          </a:extLst>
        </p:spPr>
      </p:pic>
      <p:pic>
        <p:nvPicPr>
          <p:cNvPr id="4" name="Picture 1027" descr="C:\Artists\monkeythought.gif">
            <a:extLst>
              <a:ext uri="{FF2B5EF4-FFF2-40B4-BE49-F238E27FC236}">
                <a16:creationId xmlns:a16="http://schemas.microsoft.com/office/drawing/2014/main" id="{8900369C-F23E-3DCB-DF7A-890BF3A73290}"/>
              </a:ext>
            </a:extLst>
          </p:cNvPr>
          <p:cNvPicPr>
            <a:picLocks noChangeAspect="1" noChangeArrowheads="1" noCrop="1"/>
          </p:cNvPicPr>
          <p:nvPr/>
        </p:nvPicPr>
        <p:blipFill>
          <a:blip r:embed="rId3"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2153648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an our brains really read jumbled words as long as the first and last letters are correct?">
            <a:extLst>
              <a:ext uri="{FF2B5EF4-FFF2-40B4-BE49-F238E27FC236}">
                <a16:creationId xmlns:a16="http://schemas.microsoft.com/office/drawing/2014/main" id="{BB12EBC5-958D-7C82-B4E0-EA83CAB0F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13" y="132361"/>
            <a:ext cx="9897082" cy="40083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E6385AE-8965-DAA8-FC32-6585C5ADFF4D}"/>
              </a:ext>
            </a:extLst>
          </p:cNvPr>
          <p:cNvSpPr txBox="1"/>
          <p:nvPr/>
        </p:nvSpPr>
        <p:spPr>
          <a:xfrm>
            <a:off x="841075" y="4598767"/>
            <a:ext cx="7492041" cy="1938992"/>
          </a:xfrm>
          <a:prstGeom prst="rect">
            <a:avLst/>
          </a:prstGeom>
          <a:noFill/>
        </p:spPr>
        <p:txBody>
          <a:bodyPr wrap="square">
            <a:spAutoFit/>
          </a:bodyPr>
          <a:lstStyle/>
          <a:p>
            <a:r>
              <a:rPr lang="en-US" sz="2000">
                <a:latin typeface="Segoe UI" panose="020B0502040204020203" pitchFamily="34" charset="0"/>
                <a:cs typeface="Segoe UI" panose="020B0502040204020203" pitchFamily="34" charset="0"/>
              </a:rPr>
              <a:t>There’s evidence to suggest that ascending and descending elements play a role, too - that what we're </a:t>
            </a:r>
            <a:r>
              <a:rPr lang="en-US" sz="2000" err="1">
                <a:latin typeface="Segoe UI" panose="020B0502040204020203" pitchFamily="34" charset="0"/>
                <a:cs typeface="Segoe UI" panose="020B0502040204020203" pitchFamily="34" charset="0"/>
              </a:rPr>
              <a:t>recognising</a:t>
            </a:r>
            <a:r>
              <a:rPr lang="en-US" sz="2000">
                <a:latin typeface="Segoe UI" panose="020B0502040204020203" pitchFamily="34" charset="0"/>
                <a:cs typeface="Segoe UI" panose="020B0502040204020203" pitchFamily="34" charset="0"/>
              </a:rPr>
              <a:t> is the shape of a word. This is why mixed-case text, SUCH as alternating CAPITALS, is so Difficult to </a:t>
            </a:r>
            <a:r>
              <a:rPr lang="en-US" sz="2000" err="1">
                <a:latin typeface="Segoe UI" panose="020B0502040204020203" pitchFamily="34" charset="0"/>
                <a:cs typeface="Segoe UI" panose="020B0502040204020203" pitchFamily="34" charset="0"/>
              </a:rPr>
              <a:t>rEAd</a:t>
            </a:r>
            <a:r>
              <a:rPr lang="en-US" sz="2000">
                <a:latin typeface="Segoe UI" panose="020B0502040204020203" pitchFamily="34" charset="0"/>
                <a:cs typeface="Segoe UI" panose="020B0502040204020203" pitchFamily="34" charset="0"/>
              </a:rPr>
              <a:t> - it radically changes the </a:t>
            </a:r>
            <a:r>
              <a:rPr lang="en-US" sz="2000" err="1">
                <a:latin typeface="Segoe UI" panose="020B0502040204020203" pitchFamily="34" charset="0"/>
                <a:cs typeface="Segoe UI" panose="020B0502040204020203" pitchFamily="34" charset="0"/>
              </a:rPr>
              <a:t>sHAPe</a:t>
            </a:r>
            <a:r>
              <a:rPr lang="en-US" sz="2000">
                <a:latin typeface="Segoe UI" panose="020B0502040204020203" pitchFamily="34" charset="0"/>
                <a:cs typeface="Segoe UI" panose="020B0502040204020203" pitchFamily="34" charset="0"/>
              </a:rPr>
              <a:t> of a word, even when all the letters are in the right place.</a:t>
            </a:r>
            <a:endParaRPr lang="en-GB" sz="2000">
              <a:latin typeface="Segoe UI" panose="020B0502040204020203" pitchFamily="34" charset="0"/>
              <a:cs typeface="Segoe UI" panose="020B0502040204020203" pitchFamily="34" charset="0"/>
            </a:endParaRPr>
          </a:p>
        </p:txBody>
      </p:sp>
      <p:pic>
        <p:nvPicPr>
          <p:cNvPr id="2" name="Picture 1" descr="A person holding a shirt&#10;&#10;AI-generated content may be incorrect.">
            <a:extLst>
              <a:ext uri="{FF2B5EF4-FFF2-40B4-BE49-F238E27FC236}">
                <a16:creationId xmlns:a16="http://schemas.microsoft.com/office/drawing/2014/main" id="{FC4D2793-8CAF-F9B4-53C6-366AA48BA59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6485" r="3796" b="32381"/>
          <a:stretch>
            <a:fillRect/>
          </a:stretch>
        </p:blipFill>
        <p:spPr bwMode="auto">
          <a:xfrm>
            <a:off x="9160207" y="3429001"/>
            <a:ext cx="2554464" cy="3028580"/>
          </a:xfrm>
          <a:prstGeom prst="rect">
            <a:avLst/>
          </a:prstGeom>
          <a:noFill/>
          <a:ln>
            <a:solidFill>
              <a:srgbClr val="C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29116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25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250"/>
                                  </p:stCondLst>
                                  <p:childTnLst>
                                    <p:set>
                                      <p:cBhvr>
                                        <p:cTn id="10" dur="1" fill="hold">
                                          <p:stCondLst>
                                            <p:cond delay="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3475-A6A6-9A82-D2F3-DFDB6006C7A2}"/>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2EC2AABC-58E8-60B2-8F16-4929F434BB7D}"/>
              </a:ext>
            </a:extLst>
          </p:cNvPr>
          <p:cNvPicPr>
            <a:picLocks noChangeAspect="1" noChangeArrowheads="1" noCrop="1"/>
          </p:cNvPicPr>
          <p:nvPr/>
        </p:nvPicPr>
        <p:blipFill>
          <a:blip r:embed="rId2" cstate="print"/>
          <a:srcRect/>
          <a:stretch>
            <a:fillRect/>
          </a:stretch>
        </p:blipFill>
        <p:spPr bwMode="auto">
          <a:xfrm>
            <a:off x="10765765" y="5365106"/>
            <a:ext cx="990600" cy="947738"/>
          </a:xfrm>
          <a:prstGeom prst="rect">
            <a:avLst/>
          </a:prstGeom>
          <a:noFill/>
        </p:spPr>
      </p:pic>
      <p:pic>
        <p:nvPicPr>
          <p:cNvPr id="2" name="Picture 1" descr="A stone carving of a person holding a handle&#10;&#10;AI-generated content may be incorrect.">
            <a:extLst>
              <a:ext uri="{FF2B5EF4-FFF2-40B4-BE49-F238E27FC236}">
                <a16:creationId xmlns:a16="http://schemas.microsoft.com/office/drawing/2014/main" id="{23FBC596-5DDE-2C29-DAA1-7715557976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300" r="6035" b="22277"/>
          <a:stretch>
            <a:fillRect/>
          </a:stretch>
        </p:blipFill>
        <p:spPr bwMode="auto">
          <a:xfrm>
            <a:off x="2909794" y="423519"/>
            <a:ext cx="6372411" cy="5407938"/>
          </a:xfrm>
          <a:prstGeom prst="rect">
            <a:avLst/>
          </a:prstGeom>
          <a:noFill/>
          <a:ln>
            <a:solidFill>
              <a:srgbClr val="00206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1157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076A0-5AC1-6C43-EC20-C71BDF230FCA}"/>
            </a:ext>
          </a:extLst>
        </p:cNvPr>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DDB81357-BC2E-C408-D009-D6631EA498E0}"/>
              </a:ext>
            </a:extLst>
          </p:cNvPr>
          <p:cNvPicPr>
            <a:picLocks noChangeAspect="1"/>
          </p:cNvPicPr>
          <p:nvPr/>
        </p:nvPicPr>
        <p:blipFill>
          <a:blip r:embed="rId3"/>
          <a:stretch>
            <a:fillRect/>
          </a:stretch>
        </p:blipFill>
        <p:spPr>
          <a:xfrm>
            <a:off x="672954" y="495827"/>
            <a:ext cx="2484315" cy="918904"/>
          </a:xfrm>
          <a:prstGeom prst="rect">
            <a:avLst/>
          </a:prstGeom>
        </p:spPr>
      </p:pic>
      <p:pic>
        <p:nvPicPr>
          <p:cNvPr id="6" name="Picture 5" descr="A board with pictures and papers on it&#10;&#10;AI-generated content may be incorrect.">
            <a:extLst>
              <a:ext uri="{FF2B5EF4-FFF2-40B4-BE49-F238E27FC236}">
                <a16:creationId xmlns:a16="http://schemas.microsoft.com/office/drawing/2014/main" id="{666806F7-EF08-486F-96FD-58F0B40DBA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954" y="1624122"/>
            <a:ext cx="2259109" cy="3085901"/>
          </a:xfrm>
          <a:prstGeom prst="rect">
            <a:avLst/>
          </a:prstGeom>
          <a:noFill/>
          <a:ln>
            <a:noFill/>
          </a:ln>
        </p:spPr>
      </p:pic>
      <p:sp>
        <p:nvSpPr>
          <p:cNvPr id="7" name="TextBox 6">
            <a:extLst>
              <a:ext uri="{FF2B5EF4-FFF2-40B4-BE49-F238E27FC236}">
                <a16:creationId xmlns:a16="http://schemas.microsoft.com/office/drawing/2014/main" id="{42B895F3-8641-F429-6DCD-BBA3393224DB}"/>
              </a:ext>
            </a:extLst>
          </p:cNvPr>
          <p:cNvSpPr txBox="1"/>
          <p:nvPr/>
        </p:nvSpPr>
        <p:spPr>
          <a:xfrm>
            <a:off x="3513734" y="495827"/>
            <a:ext cx="6492908" cy="5881610"/>
          </a:xfrm>
          <a:prstGeom prst="rect">
            <a:avLst/>
          </a:prstGeom>
          <a:noFill/>
        </p:spPr>
        <p:txBody>
          <a:bodyPr wrap="square" rtlCol="0">
            <a:spAutoFit/>
          </a:bodyPr>
          <a:lstStyle/>
          <a:p>
            <a:pPr>
              <a:lnSpc>
                <a:spcPct val="90000"/>
              </a:lnSpc>
            </a:pPr>
            <a:r>
              <a:rPr lang="en-US" sz="2200">
                <a:latin typeface="Segoe UI" panose="020B0502040204020203" pitchFamily="34" charset="0"/>
                <a:cs typeface="Segoe UI" panose="020B0502040204020203" pitchFamily="34" charset="0"/>
              </a:rPr>
              <a:t>WELCOME This mainly self-explanatory slideshow has all the pictures on the seven 500mm x 300mm panels, plus a few extra, and some commentary. </a:t>
            </a:r>
          </a:p>
          <a:p>
            <a:pPr>
              <a:lnSpc>
                <a:spcPct val="90000"/>
              </a:lnSpc>
            </a:pPr>
            <a:endParaRPr lang="en-US" sz="2200">
              <a:latin typeface="Segoe UI" panose="020B0502040204020203" pitchFamily="34" charset="0"/>
              <a:cs typeface="Segoe UI" panose="020B0502040204020203" pitchFamily="34" charset="0"/>
            </a:endParaRPr>
          </a:p>
          <a:p>
            <a:pPr>
              <a:lnSpc>
                <a:spcPct val="90000"/>
              </a:lnSpc>
            </a:pPr>
            <a:r>
              <a:rPr lang="en-US" sz="2200">
                <a:latin typeface="Segoe UI" panose="020B0502040204020203" pitchFamily="34" charset="0"/>
                <a:cs typeface="Segoe UI" panose="020B0502040204020203" pitchFamily="34" charset="0"/>
              </a:rPr>
              <a:t>Sections may be useful as an unusual classroom resource for Years 5/6 in primaries, as well as in secondaries and colleges. And you might want to consider your own gallery using some pictures.</a:t>
            </a:r>
          </a:p>
          <a:p>
            <a:pPr>
              <a:lnSpc>
                <a:spcPct val="90000"/>
              </a:lnSpc>
            </a:pPr>
            <a:endParaRPr lang="en-US" sz="2200">
              <a:latin typeface="Segoe UI" panose="020B0502040204020203" pitchFamily="34" charset="0"/>
              <a:cs typeface="Segoe UI" panose="020B0502040204020203" pitchFamily="34" charset="0"/>
            </a:endParaRPr>
          </a:p>
          <a:p>
            <a:pPr>
              <a:lnSpc>
                <a:spcPct val="90000"/>
              </a:lnSpc>
            </a:pPr>
            <a:r>
              <a:rPr lang="en-US" sz="2200">
                <a:latin typeface="Segoe UI" panose="020B0502040204020203" pitchFamily="34" charset="0"/>
                <a:cs typeface="Segoe UI" panose="020B0502040204020203" pitchFamily="34" charset="0"/>
              </a:rPr>
              <a:t>Each panel sections starts with a solid blue slide. If you don’t want to show all the slides on a panel, Hide in the slide Sorter view is handy.</a:t>
            </a:r>
          </a:p>
          <a:p>
            <a:pPr>
              <a:lnSpc>
                <a:spcPct val="90000"/>
              </a:lnSpc>
            </a:pPr>
            <a:endParaRPr lang="en-US" sz="2200">
              <a:latin typeface="Segoe UI" panose="020B0502040204020203" pitchFamily="34" charset="0"/>
              <a:cs typeface="Segoe UI" panose="020B0502040204020203" pitchFamily="34" charset="0"/>
            </a:endParaRPr>
          </a:p>
          <a:p>
            <a:pPr>
              <a:lnSpc>
                <a:spcPct val="90000"/>
              </a:lnSpc>
            </a:pPr>
            <a:r>
              <a:rPr lang="en-US" sz="2200">
                <a:latin typeface="Segoe UI" panose="020B0502040204020203" pitchFamily="34" charset="0"/>
                <a:cs typeface="Segoe UI" panose="020B0502040204020203" pitchFamily="34" charset="0"/>
              </a:rPr>
              <a:t>Have fun with its sleeves rolled up!</a:t>
            </a:r>
          </a:p>
          <a:p>
            <a:pPr>
              <a:lnSpc>
                <a:spcPct val="90000"/>
              </a:lnSpc>
            </a:pPr>
            <a:endParaRPr lang="en-US" sz="2200">
              <a:latin typeface="Segoe UI" panose="020B0502040204020203" pitchFamily="34" charset="0"/>
              <a:cs typeface="Segoe UI" panose="020B0502040204020203" pitchFamily="34" charset="0"/>
            </a:endParaRPr>
          </a:p>
          <a:p>
            <a:pPr>
              <a:lnSpc>
                <a:spcPct val="90000"/>
              </a:lnSpc>
            </a:pPr>
            <a:r>
              <a:rPr lang="en-US" sz="2200">
                <a:latin typeface="Segoe UI" panose="020B0502040204020203" pitchFamily="34" charset="0"/>
                <a:cs typeface="Segoe UI" panose="020B0502040204020203" pitchFamily="34" charset="0"/>
              </a:rPr>
              <a:t>Hugh Gibbons</a:t>
            </a:r>
          </a:p>
          <a:p>
            <a:pPr>
              <a:lnSpc>
                <a:spcPct val="90000"/>
              </a:lnSpc>
            </a:pPr>
            <a:r>
              <a:rPr lang="en-US" sz="2200">
                <a:latin typeface="Segoe UI" panose="020B0502040204020203" pitchFamily="34" charset="0"/>
                <a:cs typeface="Segoe UI" panose="020B0502040204020203" pitchFamily="34" charset="0"/>
              </a:rPr>
              <a:t>Head Banger!</a:t>
            </a:r>
          </a:p>
          <a:p>
            <a:pPr algn="r">
              <a:lnSpc>
                <a:spcPct val="90000"/>
              </a:lnSpc>
            </a:pPr>
            <a:r>
              <a:rPr lang="en-US" sz="2200">
                <a:latin typeface="Segoe UI" panose="020B0502040204020203" pitchFamily="34" charset="0"/>
                <a:cs typeface="Segoe UI" panose="020B0502040204020203" pitchFamily="34" charset="0"/>
              </a:rPr>
              <a:t>PS This is Ug Head Interrogator </a:t>
            </a:r>
            <a:br>
              <a:rPr lang="en-US" sz="2200">
                <a:latin typeface="Segoe UI" panose="020B0502040204020203" pitchFamily="34" charset="0"/>
                <a:cs typeface="Segoe UI" panose="020B0502040204020203" pitchFamily="34" charset="0"/>
              </a:rPr>
            </a:br>
            <a:r>
              <a:rPr lang="en-US" sz="2200">
                <a:latin typeface="Segoe UI" panose="020B0502040204020203" pitchFamily="34" charset="0"/>
                <a:cs typeface="Segoe UI" panose="020B0502040204020203" pitchFamily="34" charset="0"/>
              </a:rPr>
              <a:t>helping you ask: what’s going on?</a:t>
            </a:r>
          </a:p>
        </p:txBody>
      </p:sp>
      <p:pic>
        <p:nvPicPr>
          <p:cNvPr id="3" name="Picture 1027" descr="C:\Artists\monkeythought.gif">
            <a:extLst>
              <a:ext uri="{FF2B5EF4-FFF2-40B4-BE49-F238E27FC236}">
                <a16:creationId xmlns:a16="http://schemas.microsoft.com/office/drawing/2014/main" id="{8843E7D3-A41F-5FC4-0920-CA555C866097}"/>
              </a:ext>
            </a:extLst>
          </p:cNvPr>
          <p:cNvPicPr>
            <a:picLocks noChangeAspect="1" noChangeArrowheads="1" noCrop="1"/>
          </p:cNvPicPr>
          <p:nvPr/>
        </p:nvPicPr>
        <p:blipFill>
          <a:blip r:embed="rId5" cstate="print"/>
          <a:srcRect/>
          <a:stretch>
            <a:fillRect/>
          </a:stretch>
        </p:blipFill>
        <p:spPr bwMode="auto">
          <a:xfrm>
            <a:off x="10253163" y="5239008"/>
            <a:ext cx="1189915" cy="1138429"/>
          </a:xfrm>
          <a:prstGeom prst="rect">
            <a:avLst/>
          </a:prstGeom>
          <a:noFill/>
        </p:spPr>
      </p:pic>
    </p:spTree>
    <p:extLst>
      <p:ext uri="{BB962C8B-B14F-4D97-AF65-F5344CB8AC3E}">
        <p14:creationId xmlns:p14="http://schemas.microsoft.com/office/powerpoint/2010/main" val="4287828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1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1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Effect transition="in" filter="fade">
                                      <p:cBhvr>
                                        <p:cTn id="32" dur="1500"/>
                                        <p:tgtEl>
                                          <p:spTgt spid="7">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Effect transition="in" filter="fade">
                                      <p:cBhvr>
                                        <p:cTn id="37" dur="1500"/>
                                        <p:tgtEl>
                                          <p:spTgt spid="7">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80">
                                          <p:stCondLst>
                                            <p:cond delay="0"/>
                                          </p:stCondLst>
                                        </p:cTn>
                                        <p:tgtEl>
                                          <p:spTgt spid="3"/>
                                        </p:tgtEl>
                                      </p:cBhvr>
                                    </p:animEffect>
                                    <p:anim calcmode="lin" valueType="num">
                                      <p:cBhvr>
                                        <p:cTn id="4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8" dur="26">
                                          <p:stCondLst>
                                            <p:cond delay="650"/>
                                          </p:stCondLst>
                                        </p:cTn>
                                        <p:tgtEl>
                                          <p:spTgt spid="3"/>
                                        </p:tgtEl>
                                      </p:cBhvr>
                                      <p:to x="100000" y="60000"/>
                                    </p:animScale>
                                    <p:animScale>
                                      <p:cBhvr>
                                        <p:cTn id="49" dur="166" decel="50000">
                                          <p:stCondLst>
                                            <p:cond delay="676"/>
                                          </p:stCondLst>
                                        </p:cTn>
                                        <p:tgtEl>
                                          <p:spTgt spid="3"/>
                                        </p:tgtEl>
                                      </p:cBhvr>
                                      <p:to x="100000" y="100000"/>
                                    </p:animScale>
                                    <p:animScale>
                                      <p:cBhvr>
                                        <p:cTn id="50" dur="26">
                                          <p:stCondLst>
                                            <p:cond delay="1312"/>
                                          </p:stCondLst>
                                        </p:cTn>
                                        <p:tgtEl>
                                          <p:spTgt spid="3"/>
                                        </p:tgtEl>
                                      </p:cBhvr>
                                      <p:to x="100000" y="80000"/>
                                    </p:animScale>
                                    <p:animScale>
                                      <p:cBhvr>
                                        <p:cTn id="51" dur="166" decel="50000">
                                          <p:stCondLst>
                                            <p:cond delay="1338"/>
                                          </p:stCondLst>
                                        </p:cTn>
                                        <p:tgtEl>
                                          <p:spTgt spid="3"/>
                                        </p:tgtEl>
                                      </p:cBhvr>
                                      <p:to x="100000" y="100000"/>
                                    </p:animScale>
                                    <p:animScale>
                                      <p:cBhvr>
                                        <p:cTn id="52" dur="26">
                                          <p:stCondLst>
                                            <p:cond delay="1642"/>
                                          </p:stCondLst>
                                        </p:cTn>
                                        <p:tgtEl>
                                          <p:spTgt spid="3"/>
                                        </p:tgtEl>
                                      </p:cBhvr>
                                      <p:to x="100000" y="90000"/>
                                    </p:animScale>
                                    <p:animScale>
                                      <p:cBhvr>
                                        <p:cTn id="53" dur="166" decel="50000">
                                          <p:stCondLst>
                                            <p:cond delay="1668"/>
                                          </p:stCondLst>
                                        </p:cTn>
                                        <p:tgtEl>
                                          <p:spTgt spid="3"/>
                                        </p:tgtEl>
                                      </p:cBhvr>
                                      <p:to x="100000" y="100000"/>
                                    </p:animScale>
                                    <p:animScale>
                                      <p:cBhvr>
                                        <p:cTn id="54" dur="26">
                                          <p:stCondLst>
                                            <p:cond delay="1808"/>
                                          </p:stCondLst>
                                        </p:cTn>
                                        <p:tgtEl>
                                          <p:spTgt spid="3"/>
                                        </p:tgtEl>
                                      </p:cBhvr>
                                      <p:to x="100000" y="95000"/>
                                    </p:animScale>
                                    <p:animScale>
                                      <p:cBhvr>
                                        <p:cTn id="5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FC78EE-65A3-3C5E-E694-70FC7C1DA56B}"/>
              </a:ext>
            </a:extLst>
          </p:cNvPr>
          <p:cNvPicPr>
            <a:picLocks noChangeAspect="1"/>
          </p:cNvPicPr>
          <p:nvPr/>
        </p:nvPicPr>
        <p:blipFill>
          <a:blip r:embed="rId2"/>
          <a:stretch>
            <a:fillRect/>
          </a:stretch>
        </p:blipFill>
        <p:spPr>
          <a:xfrm>
            <a:off x="476123" y="491019"/>
            <a:ext cx="5282169" cy="3196773"/>
          </a:xfrm>
          <a:prstGeom prst="rect">
            <a:avLst/>
          </a:prstGeom>
          <a:ln w="47625">
            <a:solidFill>
              <a:srgbClr val="FFFF00">
                <a:alpha val="99000"/>
              </a:srgbClr>
            </a:solidFill>
          </a:ln>
        </p:spPr>
      </p:pic>
      <p:sp>
        <p:nvSpPr>
          <p:cNvPr id="5" name="TextBox 4">
            <a:extLst>
              <a:ext uri="{FF2B5EF4-FFF2-40B4-BE49-F238E27FC236}">
                <a16:creationId xmlns:a16="http://schemas.microsoft.com/office/drawing/2014/main" id="{58EC2998-1B33-8978-7C0E-2245B523EB46}"/>
              </a:ext>
            </a:extLst>
          </p:cNvPr>
          <p:cNvSpPr txBox="1"/>
          <p:nvPr/>
        </p:nvSpPr>
        <p:spPr>
          <a:xfrm>
            <a:off x="6433710" y="491019"/>
            <a:ext cx="4521837" cy="5324535"/>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CELEBRATING </a:t>
            </a:r>
          </a:p>
          <a:p>
            <a:r>
              <a:rPr lang="en-US" sz="3600" b="1">
                <a:solidFill>
                  <a:schemeClr val="bg1"/>
                </a:solidFill>
                <a:latin typeface="Segoe UI" panose="020B0502040204020203" pitchFamily="34" charset="0"/>
                <a:cs typeface="Segoe UI" panose="020B0502040204020203" pitchFamily="34" charset="0"/>
              </a:rPr>
              <a:t>SCULPTORS</a:t>
            </a:r>
          </a:p>
          <a:p>
            <a:r>
              <a:rPr lang="en-US" sz="3600" b="1">
                <a:solidFill>
                  <a:schemeClr val="bg1"/>
                </a:solidFill>
                <a:latin typeface="Segoe UI" panose="020B0502040204020203" pitchFamily="34" charset="0"/>
                <a:cs typeface="Segoe UI" panose="020B0502040204020203" pitchFamily="34" charset="0"/>
              </a:rPr>
              <a:t>PANEL</a:t>
            </a:r>
          </a:p>
          <a:p>
            <a:endParaRPr lang="en-US" sz="3600" b="1">
              <a:solidFill>
                <a:schemeClr val="bg1"/>
              </a:solidFill>
              <a:latin typeface="Segoe UI" panose="020B0502040204020203" pitchFamily="34" charset="0"/>
              <a:cs typeface="Segoe UI" panose="020B0502040204020203" pitchFamily="34" charset="0"/>
            </a:endParaRPr>
          </a:p>
          <a:p>
            <a:endParaRPr lang="en-US" sz="3600">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Exploring the value of public artwork in sharing stories, ideas, history and </a:t>
            </a:r>
          </a:p>
          <a:p>
            <a:r>
              <a:rPr lang="en-US" sz="3200">
                <a:solidFill>
                  <a:schemeClr val="bg1"/>
                </a:solidFill>
                <a:latin typeface="Segoe UI" panose="020B0502040204020203" pitchFamily="34" charset="0"/>
                <a:cs typeface="Segoe UI" panose="020B0502040204020203" pitchFamily="34" charset="0"/>
              </a:rPr>
              <a:t>humanity</a:t>
            </a:r>
            <a:endParaRPr lang="en-US" sz="3200" b="1">
              <a:solidFill>
                <a:schemeClr val="bg1"/>
              </a:solidFill>
              <a:latin typeface="Segoe UI" panose="020B0502040204020203" pitchFamily="34" charset="0"/>
              <a:cs typeface="Segoe UI" panose="020B0502040204020203" pitchFamily="34" charset="0"/>
            </a:endParaRPr>
          </a:p>
        </p:txBody>
      </p:sp>
      <p:pic>
        <p:nvPicPr>
          <p:cNvPr id="6" name="Picture 5" descr="A black and white logo&#10;&#10;AI-generated content may be incorrect.">
            <a:extLst>
              <a:ext uri="{FF2B5EF4-FFF2-40B4-BE49-F238E27FC236}">
                <a16:creationId xmlns:a16="http://schemas.microsoft.com/office/drawing/2014/main" id="{81DB6F50-37AB-1FBC-FB0F-EB2CEFA47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49" r="31703" b="24551"/>
          <a:stretch>
            <a:fillRect/>
          </a:stretch>
        </p:blipFill>
        <p:spPr bwMode="auto">
          <a:xfrm>
            <a:off x="4619604" y="3907885"/>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13725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in the snow&#10;&#10;AI-generated content may be incorrect.">
            <a:extLst>
              <a:ext uri="{FF2B5EF4-FFF2-40B4-BE49-F238E27FC236}">
                <a16:creationId xmlns:a16="http://schemas.microsoft.com/office/drawing/2014/main" id="{C3743E9A-5885-9597-17FA-86FB1AE115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20" r="22503"/>
          <a:stretch>
            <a:fillRect/>
          </a:stretch>
        </p:blipFill>
        <p:spPr bwMode="auto">
          <a:xfrm>
            <a:off x="495497" y="305673"/>
            <a:ext cx="3524412" cy="5964010"/>
          </a:xfrm>
          <a:prstGeom prst="rect">
            <a:avLst/>
          </a:prstGeom>
          <a:noFill/>
          <a:ln>
            <a:solidFill>
              <a:srgbClr val="002060"/>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83A8458-2160-CAAF-38E4-D5408A595867}"/>
              </a:ext>
            </a:extLst>
          </p:cNvPr>
          <p:cNvSpPr txBox="1"/>
          <p:nvPr/>
        </p:nvSpPr>
        <p:spPr>
          <a:xfrm>
            <a:off x="4173746" y="665673"/>
            <a:ext cx="6868065" cy="2145203"/>
          </a:xfrm>
          <a:prstGeom prst="rect">
            <a:avLst/>
          </a:prstGeom>
          <a:noFill/>
        </p:spPr>
        <p:txBody>
          <a:bodyPr wrap="square">
            <a:spAutoFit/>
          </a:bodyPr>
          <a:lstStyle/>
          <a:p>
            <a:pPr>
              <a:lnSpc>
                <a:spcPct val="90000"/>
              </a:lnSpc>
              <a:spcAft>
                <a:spcPts val="800"/>
              </a:spcAft>
              <a:buNone/>
            </a:pPr>
            <a:r>
              <a:rPr lang="en-GB" sz="1800" b="1" dirty="0">
                <a:effectLst/>
                <a:latin typeface="Segoe UI" panose="020B0502040204020203" pitchFamily="34" charset="0"/>
                <a:ea typeface="Aptos" panose="020B0004020202020204" pitchFamily="34" charset="0"/>
                <a:cs typeface="Times New Roman" panose="02020603050405020304" pitchFamily="18" charset="0"/>
              </a:rPr>
              <a:t>SKYLARKS </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in Peacock Meadows, Jennetts Park, Bracknell</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by Kerry Lemon</a:t>
            </a:r>
          </a:p>
          <a:p>
            <a:pPr>
              <a:lnSpc>
                <a:spcPct val="90000"/>
              </a:lnSpc>
              <a:spcAft>
                <a:spcPts val="800"/>
              </a:spcAft>
              <a:buNone/>
            </a:pPr>
            <a:endParaRPr lang="en-GB" dirty="0">
              <a:latin typeface="Segoe UI" panose="020B0502040204020203" pitchFamily="34" charset="0"/>
              <a:ea typeface="Aptos" panose="020B0004020202020204" pitchFamily="34" charset="0"/>
              <a:cs typeface="Times New Roman" panose="02020603050405020304" pitchFamily="18" charset="0"/>
            </a:endParaRPr>
          </a:p>
          <a:p>
            <a:pPr>
              <a:lnSpc>
                <a:spcPct val="90000"/>
              </a:lnSpc>
              <a:spcAft>
                <a:spcPts val="800"/>
              </a:spcAft>
              <a:buNone/>
            </a:pPr>
            <a:r>
              <a:rPr lang="en-GB" sz="1800" dirty="0">
                <a:effectLst/>
                <a:latin typeface="Segoe UI" panose="020B0502040204020203" pitchFamily="34" charset="0"/>
                <a:ea typeface="Aptos" panose="020B0004020202020204" pitchFamily="34" charset="0"/>
                <a:cs typeface="Times New Roman" panose="02020603050405020304" pitchFamily="18" charset="0"/>
              </a:rPr>
              <a:t>Kerry’s art is also seen throughout the Lexicon in Bracknell – and includes the </a:t>
            </a:r>
            <a:r>
              <a:rPr lang="en-GB" dirty="0">
                <a:latin typeface="Segoe UI" panose="020B0502040204020203" pitchFamily="34" charset="0"/>
                <a:ea typeface="Aptos" panose="020B0004020202020204" pitchFamily="34" charset="0"/>
                <a:cs typeface="Times New Roman" panose="02020603050405020304" pitchFamily="18" charset="0"/>
              </a:rPr>
              <a:t>Herbarium that </a:t>
            </a:r>
            <a:r>
              <a:rPr lang="en-GB" sz="1800" dirty="0">
                <a:effectLst/>
                <a:latin typeface="Segoe UI" panose="020B0502040204020203" pitchFamily="34" charset="0"/>
                <a:ea typeface="Aptos" panose="020B0004020202020204" pitchFamily="34" charset="0"/>
                <a:cs typeface="Times New Roman" panose="02020603050405020304" pitchFamily="18" charset="0"/>
              </a:rPr>
              <a:t>hides an electricity substation near Waitrose!</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Herbarium">
            <a:extLst>
              <a:ext uri="{FF2B5EF4-FFF2-40B4-BE49-F238E27FC236}">
                <a16:creationId xmlns:a16="http://schemas.microsoft.com/office/drawing/2014/main" id="{D5A7FD14-E5AB-FA02-A6C3-B55BD27981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2" b="33385"/>
          <a:stretch>
            <a:fillRect/>
          </a:stretch>
        </p:blipFill>
        <p:spPr bwMode="auto">
          <a:xfrm>
            <a:off x="7313931" y="3429000"/>
            <a:ext cx="4199993" cy="286520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3FA5E21-1A8D-6146-64D5-F95117EF3C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7809" y="4129682"/>
            <a:ext cx="2858221" cy="214000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167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nging Ringing Tree © Mr T :: Geograph Britain and Ireland">
            <a:extLst>
              <a:ext uri="{FF2B5EF4-FFF2-40B4-BE49-F238E27FC236}">
                <a16:creationId xmlns:a16="http://schemas.microsoft.com/office/drawing/2014/main" id="{C7FB9608-7998-D6E3-C9A2-2F6F60967AD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93298" y="326965"/>
            <a:ext cx="8956278" cy="5935812"/>
          </a:xfrm>
          <a:prstGeom prst="rect">
            <a:avLst/>
          </a:prstGeom>
          <a:noFill/>
          <a:ln>
            <a:noFill/>
          </a:ln>
        </p:spPr>
      </p:pic>
      <p:sp>
        <p:nvSpPr>
          <p:cNvPr id="4" name="TextBox 3">
            <a:extLst>
              <a:ext uri="{FF2B5EF4-FFF2-40B4-BE49-F238E27FC236}">
                <a16:creationId xmlns:a16="http://schemas.microsoft.com/office/drawing/2014/main" id="{CC644656-784B-BC80-BD74-7CDC38230F2B}"/>
              </a:ext>
            </a:extLst>
          </p:cNvPr>
          <p:cNvSpPr txBox="1"/>
          <p:nvPr/>
        </p:nvSpPr>
        <p:spPr>
          <a:xfrm>
            <a:off x="9575320" y="326965"/>
            <a:ext cx="1971135" cy="2937214"/>
          </a:xfrm>
          <a:prstGeom prst="rect">
            <a:avLst/>
          </a:prstGeom>
          <a:noFill/>
        </p:spPr>
        <p:txBody>
          <a:bodyPr wrap="square">
            <a:spAutoFit/>
          </a:bodyPr>
          <a:lstStyle/>
          <a:p>
            <a:pPr algn="ctr">
              <a:lnSpc>
                <a:spcPct val="90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SINGING RINGING TREE</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90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A wind-powered sound sculpture resembling a tree, at Crown Point overlooking Burnley - designed by </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Mike Tonkin and Anna Liu.</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75530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tanding around a horse statue with CCTV Headquarters in the background&#10;&#10;AI-generated content may be incorrect.">
            <a:extLst>
              <a:ext uri="{FF2B5EF4-FFF2-40B4-BE49-F238E27FC236}">
                <a16:creationId xmlns:a16="http://schemas.microsoft.com/office/drawing/2014/main" id="{33690FB8-291F-3476-B533-9807C16A88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952" y="250537"/>
            <a:ext cx="8154744" cy="6115757"/>
          </a:xfrm>
          <a:prstGeom prst="rect">
            <a:avLst/>
          </a:prstGeom>
          <a:noFill/>
          <a:ln>
            <a:solidFill>
              <a:srgbClr val="002060"/>
            </a:solidFill>
          </a:ln>
        </p:spPr>
      </p:pic>
      <p:sp>
        <p:nvSpPr>
          <p:cNvPr id="4" name="TextBox 3">
            <a:extLst>
              <a:ext uri="{FF2B5EF4-FFF2-40B4-BE49-F238E27FC236}">
                <a16:creationId xmlns:a16="http://schemas.microsoft.com/office/drawing/2014/main" id="{3BCDA485-C402-CB8B-92A5-42CC8DC72F28}"/>
              </a:ext>
            </a:extLst>
          </p:cNvPr>
          <p:cNvSpPr txBox="1"/>
          <p:nvPr/>
        </p:nvSpPr>
        <p:spPr>
          <a:xfrm>
            <a:off x="8870637" y="4405886"/>
            <a:ext cx="2803389" cy="1960408"/>
          </a:xfrm>
          <a:prstGeom prst="rect">
            <a:avLst/>
          </a:prstGeom>
          <a:noFill/>
        </p:spPr>
        <p:txBody>
          <a:bodyPr wrap="square">
            <a:spAutoFit/>
          </a:bodyPr>
          <a:lstStyle/>
          <a:p>
            <a:pPr>
              <a:lnSpc>
                <a:spcPct val="107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THE KELPIES</a:t>
            </a:r>
            <a:r>
              <a:rPr lang="en-GB" sz="1800">
                <a:effectLst/>
                <a:latin typeface="Segoe UI" panose="020B0502040204020203" pitchFamily="34" charset="0"/>
                <a:ea typeface="Aptos" panose="020B0004020202020204" pitchFamily="34" charset="0"/>
                <a:cs typeface="Times New Roman" panose="02020603050405020304" pitchFamily="18" charset="0"/>
              </a:rPr>
              <a:t> </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are the world’s largest equine sculptures </a:t>
            </a:r>
          </a:p>
          <a:p>
            <a:pPr>
              <a:lnSpc>
                <a:spcPct val="107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by artist Andy Scott </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at the Helix Park in Falkirk, Scotland</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03095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3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dred Spirits' Sculpture - Atlas Obscura">
            <a:extLst>
              <a:ext uri="{FF2B5EF4-FFF2-40B4-BE49-F238E27FC236}">
                <a16:creationId xmlns:a16="http://schemas.microsoft.com/office/drawing/2014/main" id="{9726EDC3-CDD4-C40E-285D-62C9375DF1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65" y="212785"/>
            <a:ext cx="5693435" cy="37956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ndred Spirits' Sculpture – Cork, Ireland - Atlas Obscura">
            <a:extLst>
              <a:ext uri="{FF2B5EF4-FFF2-40B4-BE49-F238E27FC236}">
                <a16:creationId xmlns:a16="http://schemas.microsoft.com/office/drawing/2014/main" id="{0D88F856-5276-E1C9-A158-5058778A6B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9" t="5109" r="8188" b="4539"/>
          <a:stretch>
            <a:fillRect/>
          </a:stretch>
        </p:blipFill>
        <p:spPr bwMode="auto">
          <a:xfrm>
            <a:off x="6737929" y="3101615"/>
            <a:ext cx="4777635" cy="3279475"/>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62F95BA-7FDE-3DB4-DC5C-AE3B65987239}"/>
              </a:ext>
            </a:extLst>
          </p:cNvPr>
          <p:cNvSpPr txBox="1"/>
          <p:nvPr/>
        </p:nvSpPr>
        <p:spPr>
          <a:xfrm>
            <a:off x="6280030" y="149525"/>
            <a:ext cx="5693435" cy="2952090"/>
          </a:xfrm>
          <a:prstGeom prst="rect">
            <a:avLst/>
          </a:prstGeom>
          <a:noFill/>
        </p:spPr>
        <p:txBody>
          <a:bodyPr wrap="square">
            <a:spAutoFit/>
          </a:bodyPr>
          <a:lstStyle/>
          <a:p>
            <a:pPr algn="ctr">
              <a:lnSpc>
                <a:spcPct val="107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KINDRED SPIRITS</a:t>
            </a:r>
            <a:endParaRPr lang="en-GB" sz="20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by Alex Pentek in </a:t>
            </a:r>
            <a:r>
              <a:rPr lang="en-GB" sz="1800" u="none" strike="noStrike">
                <a:effectLst/>
                <a:latin typeface="Segoe UI" panose="020B0502040204020203" pitchFamily="34" charset="0"/>
                <a:ea typeface="Aptos" panose="020B0004020202020204" pitchFamily="34" charset="0"/>
                <a:cs typeface="Times New Roman" panose="02020603050405020304" pitchFamily="18" charset="0"/>
              </a:rPr>
              <a:t>Midleton</a:t>
            </a:r>
            <a:r>
              <a:rPr lang="en-GB" sz="1800">
                <a:effectLst/>
                <a:latin typeface="Segoe UI" panose="020B0502040204020203" pitchFamily="34" charset="0"/>
                <a:ea typeface="Aptos" panose="020B0004020202020204" pitchFamily="34" charset="0"/>
                <a:cs typeface="Times New Roman" panose="02020603050405020304" pitchFamily="18" charset="0"/>
              </a:rPr>
              <a:t> near Cork in Ireland commemorates the 1847 donation by the </a:t>
            </a:r>
            <a:r>
              <a:rPr lang="en-GB" sz="1800" u="none" strike="noStrike">
                <a:effectLst/>
                <a:latin typeface="Segoe UI" panose="020B0502040204020203" pitchFamily="34" charset="0"/>
                <a:ea typeface="Aptos" panose="020B0004020202020204" pitchFamily="34" charset="0"/>
                <a:cs typeface="Times New Roman" panose="02020603050405020304" pitchFamily="18" charset="0"/>
              </a:rPr>
              <a:t>Choctaw</a:t>
            </a:r>
            <a:r>
              <a:rPr lang="en-GB" sz="1800">
                <a:effectLst/>
                <a:latin typeface="Segoe UI" panose="020B0502040204020203" pitchFamily="34" charset="0"/>
                <a:ea typeface="Aptos" panose="020B0004020202020204" pitchFamily="34" charset="0"/>
                <a:cs typeface="Times New Roman" panose="02020603050405020304" pitchFamily="18" charset="0"/>
              </a:rPr>
              <a:t> </a:t>
            </a:r>
            <a:r>
              <a:rPr lang="en-GB" sz="1800" u="none" strike="noStrike">
                <a:effectLst/>
                <a:latin typeface="Segoe UI" panose="020B0502040204020203" pitchFamily="34" charset="0"/>
                <a:ea typeface="Aptos" panose="020B0004020202020204" pitchFamily="34" charset="0"/>
                <a:cs typeface="Times New Roman" panose="02020603050405020304" pitchFamily="18" charset="0"/>
              </a:rPr>
              <a:t>Native American</a:t>
            </a:r>
            <a:r>
              <a:rPr lang="en-GB" sz="1800">
                <a:effectLst/>
                <a:latin typeface="Segoe UI" panose="020B0502040204020203" pitchFamily="34" charset="0"/>
                <a:ea typeface="Aptos" panose="020B0004020202020204" pitchFamily="34" charset="0"/>
                <a:cs typeface="Times New Roman" panose="02020603050405020304" pitchFamily="18" charset="0"/>
              </a:rPr>
              <a:t>  people to Irish famine relief during the </a:t>
            </a:r>
            <a:r>
              <a:rPr lang="en-GB" sz="1800" u="none" strike="noStrike">
                <a:effectLst/>
                <a:latin typeface="Segoe UI" panose="020B0502040204020203" pitchFamily="34" charset="0"/>
                <a:ea typeface="Aptos" panose="020B0004020202020204" pitchFamily="34" charset="0"/>
                <a:cs typeface="Times New Roman" panose="02020603050405020304" pitchFamily="18" charset="0"/>
              </a:rPr>
              <a:t>Great Famine</a:t>
            </a:r>
            <a:r>
              <a:rPr lang="en-GB" sz="1800">
                <a:effectLst/>
                <a:latin typeface="Segoe UI" panose="020B0502040204020203" pitchFamily="34" charset="0"/>
                <a:ea typeface="Aptos" panose="020B0004020202020204" pitchFamily="34" charset="0"/>
                <a:cs typeface="Times New Roman" panose="02020603050405020304" pitchFamily="18" charset="0"/>
              </a:rPr>
              <a:t> - despite the Choctaw themselves living in hardship and poverty and having experienced their own Trail of Tears.  </a:t>
            </a:r>
          </a:p>
          <a:p>
            <a:pPr algn="ctr">
              <a:lnSpc>
                <a:spcPct val="107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The 20ft high stainless steel eagles’ feathers represent an empty food bowl.</a:t>
            </a:r>
            <a:endParaRPr lang="en-GB" sz="20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8398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275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tue of a person carrying a large pile of household appliances&#10;&#10;AI-generated content may be incorrect.">
            <a:extLst>
              <a:ext uri="{FF2B5EF4-FFF2-40B4-BE49-F238E27FC236}">
                <a16:creationId xmlns:a16="http://schemas.microsoft.com/office/drawing/2014/main" id="{8561B37B-6769-EFF5-CEA2-3AB5117F509E}"/>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97144" y="428261"/>
            <a:ext cx="3990814" cy="4609566"/>
          </a:xfrm>
          <a:prstGeom prst="rect">
            <a:avLst/>
          </a:prstGeom>
          <a:noFill/>
          <a:ln>
            <a:solidFill>
              <a:schemeClr val="accent1"/>
            </a:solidFill>
          </a:ln>
        </p:spPr>
      </p:pic>
      <p:pic>
        <p:nvPicPr>
          <p:cNvPr id="3" name="Picture 2" descr="A sculpture of a person made of rocks&#10;&#10;AI-generated content may be incorrect.">
            <a:extLst>
              <a:ext uri="{FF2B5EF4-FFF2-40B4-BE49-F238E27FC236}">
                <a16:creationId xmlns:a16="http://schemas.microsoft.com/office/drawing/2014/main" id="{33F704FD-633D-2ED2-FB84-224218E9F9A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8490" y="423974"/>
            <a:ext cx="5256366" cy="4613852"/>
          </a:xfrm>
          <a:prstGeom prst="rect">
            <a:avLst/>
          </a:prstGeom>
          <a:noFill/>
          <a:ln>
            <a:solidFill>
              <a:schemeClr val="accent1"/>
            </a:solidFill>
          </a:ln>
        </p:spPr>
      </p:pic>
      <p:sp>
        <p:nvSpPr>
          <p:cNvPr id="5" name="TextBox 4">
            <a:extLst>
              <a:ext uri="{FF2B5EF4-FFF2-40B4-BE49-F238E27FC236}">
                <a16:creationId xmlns:a16="http://schemas.microsoft.com/office/drawing/2014/main" id="{53931209-57E6-02DA-3391-0D4E65ED9838}"/>
              </a:ext>
            </a:extLst>
          </p:cNvPr>
          <p:cNvSpPr txBox="1"/>
          <p:nvPr/>
        </p:nvSpPr>
        <p:spPr>
          <a:xfrm>
            <a:off x="449119" y="5279366"/>
            <a:ext cx="4886863" cy="1192121"/>
          </a:xfrm>
          <a:prstGeom prst="rect">
            <a:avLst/>
          </a:prstGeom>
          <a:noFill/>
        </p:spPr>
        <p:txBody>
          <a:bodyPr wrap="square">
            <a:spAutoFit/>
          </a:bodyPr>
          <a:lstStyle/>
          <a:p>
            <a:pPr algn="ctr">
              <a:lnSpc>
                <a:spcPct val="90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LA CARGA (THE BURDEN)</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90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By Jaume Plensa in Barcelona symbolises the weight of domestic duties so often borne </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by women.</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3A5FDC9-451C-2AA4-310C-C715FAE61796}"/>
              </a:ext>
            </a:extLst>
          </p:cNvPr>
          <p:cNvSpPr txBox="1"/>
          <p:nvPr/>
        </p:nvSpPr>
        <p:spPr>
          <a:xfrm>
            <a:off x="6038490" y="5284319"/>
            <a:ext cx="5256366" cy="942822"/>
          </a:xfrm>
          <a:prstGeom prst="rect">
            <a:avLst/>
          </a:prstGeom>
          <a:noFill/>
        </p:spPr>
        <p:txBody>
          <a:bodyPr wrap="square">
            <a:spAutoFit/>
          </a:bodyPr>
          <a:lstStyle/>
          <a:p>
            <a:pPr algn="ctr">
              <a:lnSpc>
                <a:spcPct val="90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THE WEIGHT OF GRIEF</a:t>
            </a:r>
          </a:p>
          <a:p>
            <a:pPr algn="ctr">
              <a:lnSpc>
                <a:spcPct val="90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by American sculptor and artist </a:t>
            </a:r>
            <a:br>
              <a:rPr lang="en-GB" sz="1800">
                <a:effectLst/>
                <a:latin typeface="Segoe UI" panose="020B0502040204020203" pitchFamily="34" charset="0"/>
                <a:ea typeface="Aptos" panose="020B0004020202020204" pitchFamily="34" charset="0"/>
                <a:cs typeface="Times New Roman" panose="02020603050405020304" pitchFamily="18" charset="0"/>
              </a:rPr>
            </a:br>
            <a:r>
              <a:rPr lang="en-GB" sz="1800">
                <a:effectLst/>
                <a:latin typeface="Segoe UI" panose="020B0502040204020203" pitchFamily="34" charset="0"/>
                <a:ea typeface="Aptos" panose="020B0004020202020204" pitchFamily="34" charset="0"/>
                <a:cs typeface="Times New Roman" panose="02020603050405020304" pitchFamily="18" charset="0"/>
              </a:rPr>
              <a:t>Celeste Roberge </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383739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etal fence with a pink figure on it&#10;&#10;AI-generated content may be incorrect.">
            <a:extLst>
              <a:ext uri="{FF2B5EF4-FFF2-40B4-BE49-F238E27FC236}">
                <a16:creationId xmlns:a16="http://schemas.microsoft.com/office/drawing/2014/main" id="{04A07042-09DA-41F6-89CB-4E85DD14142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59868" y="432220"/>
            <a:ext cx="4536595" cy="4536595"/>
          </a:xfrm>
          <a:prstGeom prst="rect">
            <a:avLst/>
          </a:prstGeom>
          <a:noFill/>
          <a:ln>
            <a:solidFill>
              <a:srgbClr val="002060"/>
            </a:solidFill>
          </a:ln>
        </p:spPr>
      </p:pic>
      <p:pic>
        <p:nvPicPr>
          <p:cNvPr id="3" name="Picture 2" descr="A stone carving of a person holding a handle&#10;&#10;AI-generated content may be incorrect.">
            <a:extLst>
              <a:ext uri="{FF2B5EF4-FFF2-40B4-BE49-F238E27FC236}">
                <a16:creationId xmlns:a16="http://schemas.microsoft.com/office/drawing/2014/main" id="{6B2AE457-33C0-1B2D-CF2A-70A5B19B2A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300" r="6035" b="22277"/>
          <a:stretch>
            <a:fillRect/>
          </a:stretch>
        </p:blipFill>
        <p:spPr bwMode="auto">
          <a:xfrm>
            <a:off x="6425284" y="510307"/>
            <a:ext cx="5253656" cy="4458508"/>
          </a:xfrm>
          <a:prstGeom prst="rect">
            <a:avLst/>
          </a:prstGeom>
          <a:noFill/>
          <a:ln>
            <a:solidFill>
              <a:srgbClr val="002060"/>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133762F-AD4B-D8F6-0430-17F4BEC1AE12}"/>
              </a:ext>
            </a:extLst>
          </p:cNvPr>
          <p:cNvSpPr txBox="1"/>
          <p:nvPr/>
        </p:nvSpPr>
        <p:spPr>
          <a:xfrm>
            <a:off x="6754568" y="5276374"/>
            <a:ext cx="4595088" cy="1071319"/>
          </a:xfrm>
          <a:prstGeom prst="rect">
            <a:avLst/>
          </a:prstGeom>
          <a:noFill/>
        </p:spPr>
        <p:txBody>
          <a:bodyPr wrap="square">
            <a:spAutoFit/>
          </a:bodyPr>
          <a:lstStyle/>
          <a:p>
            <a:pPr algn="ctr">
              <a:lnSpc>
                <a:spcPct val="107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‘THE PEEKERS OF CONQUES’</a:t>
            </a:r>
            <a:endParaRPr lang="en-GB" sz="20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By an unknown mason at the Abbey of Sainte Foy in France</a:t>
            </a:r>
            <a:endParaRPr lang="en-GB" sz="2000">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5ABBA64-50C5-6E2D-EED7-44DFFFD44B8F}"/>
              </a:ext>
            </a:extLst>
          </p:cNvPr>
          <p:cNvSpPr txBox="1"/>
          <p:nvPr/>
        </p:nvSpPr>
        <p:spPr>
          <a:xfrm>
            <a:off x="1150413" y="5273382"/>
            <a:ext cx="4155504" cy="774956"/>
          </a:xfrm>
          <a:prstGeom prst="rect">
            <a:avLst/>
          </a:prstGeom>
          <a:noFill/>
        </p:spPr>
        <p:txBody>
          <a:bodyPr wrap="square">
            <a:spAutoFit/>
          </a:bodyPr>
          <a:lstStyle/>
          <a:p>
            <a:pPr algn="ctr">
              <a:lnSpc>
                <a:spcPct val="107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STRICTLY COME RAILING</a:t>
            </a:r>
            <a:endParaRPr lang="en-GB" sz="180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buNone/>
            </a:pPr>
            <a:r>
              <a:rPr lang="en-GB" sz="1800">
                <a:effectLst/>
                <a:latin typeface="Segoe UI" panose="020B0502040204020203" pitchFamily="34" charset="0"/>
                <a:ea typeface="Aptos" panose="020B0004020202020204" pitchFamily="34" charset="0"/>
                <a:cs typeface="Times New Roman" panose="02020603050405020304" pitchFamily="18" charset="0"/>
              </a:rPr>
              <a:t>Location unknown</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393532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tue of a person sitting on a bench&#10;&#10;AI-generated content may be incorrect.">
            <a:extLst>
              <a:ext uri="{FF2B5EF4-FFF2-40B4-BE49-F238E27FC236}">
                <a16:creationId xmlns:a16="http://schemas.microsoft.com/office/drawing/2014/main" id="{FB0354C1-0888-D191-D3F8-4D38EE87960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7071" y="422411"/>
            <a:ext cx="6970972" cy="4648219"/>
          </a:xfrm>
          <a:prstGeom prst="rect">
            <a:avLst/>
          </a:prstGeom>
          <a:noFill/>
          <a:ln>
            <a:solidFill>
              <a:srgbClr val="002060"/>
            </a:solidFill>
          </a:ln>
        </p:spPr>
      </p:pic>
      <p:pic>
        <p:nvPicPr>
          <p:cNvPr id="3" name="Picture 2" descr="A statue of a person and a child&#10;&#10;AI-generated content may be incorrect.">
            <a:extLst>
              <a:ext uri="{FF2B5EF4-FFF2-40B4-BE49-F238E27FC236}">
                <a16:creationId xmlns:a16="http://schemas.microsoft.com/office/drawing/2014/main" id="{DB2AAC60-2052-488E-1019-8F3D95CD5C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824" t="1310" r="3813" b="1460"/>
          <a:stretch>
            <a:fillRect/>
          </a:stretch>
        </p:blipFill>
        <p:spPr bwMode="auto">
          <a:xfrm>
            <a:off x="828818" y="422412"/>
            <a:ext cx="3163937" cy="4648219"/>
          </a:xfrm>
          <a:prstGeom prst="rect">
            <a:avLst/>
          </a:prstGeom>
          <a:noFill/>
          <a:ln>
            <a:solidFill>
              <a:srgbClr val="002060"/>
            </a:solid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A7DB857-F2F2-1F96-3AB7-6BFD6702C8FD}"/>
              </a:ext>
            </a:extLst>
          </p:cNvPr>
          <p:cNvSpPr txBox="1"/>
          <p:nvPr/>
        </p:nvSpPr>
        <p:spPr>
          <a:xfrm>
            <a:off x="1397479" y="5235259"/>
            <a:ext cx="10300857" cy="1200329"/>
          </a:xfrm>
          <a:prstGeom prst="rect">
            <a:avLst/>
          </a:prstGeom>
          <a:noFill/>
        </p:spPr>
        <p:txBody>
          <a:bodyPr wrap="square">
            <a:spAutoFit/>
          </a:bodyPr>
          <a:lstStyle/>
          <a:p>
            <a:pPr algn="ctr"/>
            <a:r>
              <a:rPr lang="en-US" b="1">
                <a:latin typeface="Segoe UI" panose="020B0502040204020203" pitchFamily="34" charset="0"/>
                <a:cs typeface="Segoe UI" panose="020B0502040204020203" pitchFamily="34" charset="0"/>
              </a:rPr>
              <a:t>SIR NICHOLAS WINTON</a:t>
            </a:r>
          </a:p>
          <a:p>
            <a:pPr algn="ctr"/>
            <a:r>
              <a:rPr lang="en-US">
                <a:latin typeface="Segoe UI" panose="020B0502040204020203" pitchFamily="34" charset="0"/>
                <a:cs typeface="Segoe UI" panose="020B0502040204020203" pitchFamily="34" charset="0"/>
              </a:rPr>
              <a:t>A statue by sculptor Flor Kent is on Platform 1 at the main railway station in Prague –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where </a:t>
            </a:r>
            <a:r>
              <a:rPr lang="en-US" err="1">
                <a:latin typeface="Segoe UI" panose="020B0502040204020203" pitchFamily="34" charset="0"/>
                <a:cs typeface="Segoe UI" panose="020B0502040204020203" pitchFamily="34" charset="0"/>
              </a:rPr>
              <a:t>Kindertransports</a:t>
            </a:r>
            <a:r>
              <a:rPr lang="en-US">
                <a:latin typeface="Segoe UI" panose="020B0502040204020203" pitchFamily="34" charset="0"/>
                <a:cs typeface="Segoe UI" panose="020B0502040204020203" pitchFamily="34" charset="0"/>
              </a:rPr>
              <a:t> left for UK in 1939. </a:t>
            </a:r>
            <a:br>
              <a:rPr lang="en-US">
                <a:latin typeface="Segoe UI" panose="020B0502040204020203" pitchFamily="34" charset="0"/>
                <a:cs typeface="Segoe UI" panose="020B0502040204020203" pitchFamily="34" charset="0"/>
              </a:rPr>
            </a:br>
            <a:r>
              <a:rPr lang="en-US">
                <a:latin typeface="Segoe UI" panose="020B0502040204020203" pitchFamily="34" charset="0"/>
                <a:cs typeface="Segoe UI" panose="020B0502040204020203" pitchFamily="34" charset="0"/>
              </a:rPr>
              <a:t>Another by his </a:t>
            </a:r>
            <a:r>
              <a:rPr lang="en-US" err="1">
                <a:latin typeface="Segoe UI" panose="020B0502040204020203" pitchFamily="34" charset="0"/>
                <a:cs typeface="Segoe UI" panose="020B0502040204020203" pitchFamily="34" charset="0"/>
              </a:rPr>
              <a:t>neighbour</a:t>
            </a:r>
            <a:r>
              <a:rPr lang="en-US">
                <a:latin typeface="Segoe UI" panose="020B0502040204020203" pitchFamily="34" charset="0"/>
                <a:cs typeface="Segoe UI" panose="020B0502040204020203" pitchFamily="34" charset="0"/>
              </a:rPr>
              <a:t> Lydia Karpinski is on Platform 3 at Maidenhead Station</a:t>
            </a:r>
          </a:p>
        </p:txBody>
      </p:sp>
    </p:spTree>
    <p:extLst>
      <p:ext uri="{BB962C8B-B14F-4D97-AF65-F5344CB8AC3E}">
        <p14:creationId xmlns:p14="http://schemas.microsoft.com/office/powerpoint/2010/main" val="42477533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E4CBF7-F5BC-EF1C-9E87-DF84F49D5B15}"/>
              </a:ext>
            </a:extLst>
          </p:cNvPr>
          <p:cNvSpPr txBox="1"/>
          <p:nvPr/>
        </p:nvSpPr>
        <p:spPr>
          <a:xfrm>
            <a:off x="589473" y="4710020"/>
            <a:ext cx="6098874" cy="1754326"/>
          </a:xfrm>
          <a:prstGeom prst="rect">
            <a:avLst/>
          </a:prstGeom>
          <a:noFill/>
        </p:spPr>
        <p:txBody>
          <a:bodyPr wrap="square">
            <a:spAutoFit/>
          </a:bodyPr>
          <a:lstStyle/>
          <a:p>
            <a:pPr algn="ctr">
              <a:lnSpc>
                <a:spcPct val="90000"/>
              </a:lnSpc>
              <a:spcAft>
                <a:spcPts val="800"/>
              </a:spcAft>
              <a:buNone/>
            </a:pPr>
            <a:r>
              <a:rPr lang="en-GB" sz="2000" b="1">
                <a:effectLst/>
                <a:latin typeface="Segoe UI" panose="020B0502040204020203" pitchFamily="34" charset="0"/>
                <a:ea typeface="Aptos" panose="020B0004020202020204" pitchFamily="34" charset="0"/>
                <a:cs typeface="Segoe UI" panose="020B0502040204020203" pitchFamily="34" charset="0"/>
              </a:rPr>
              <a:t>THE JURORS</a:t>
            </a:r>
            <a:br>
              <a:rPr lang="en-GB" sz="2000" b="1">
                <a:effectLst/>
                <a:latin typeface="Segoe UI" panose="020B0502040204020203" pitchFamily="34" charset="0"/>
                <a:ea typeface="Aptos" panose="020B0004020202020204" pitchFamily="34" charset="0"/>
                <a:cs typeface="Segoe UI" panose="020B0502040204020203" pitchFamily="34" charset="0"/>
              </a:rPr>
            </a:br>
            <a:r>
              <a:rPr lang="en-GB" sz="2000">
                <a:effectLst/>
                <a:latin typeface="Segoe UI" panose="020B0502040204020203" pitchFamily="34" charset="0"/>
                <a:ea typeface="Aptos" panose="020B0004020202020204" pitchFamily="34" charset="0"/>
                <a:cs typeface="Segoe UI" panose="020B0502040204020203" pitchFamily="34" charset="0"/>
              </a:rPr>
              <a:t>Commissioned by the National Trust, these 12 intricately worked bronze chairs by Hew Locke at Runnymede mark 800 years since the signing of Magna Carta. The fronts and backs are rich in stories and examples from round the world – and history.</a:t>
            </a:r>
          </a:p>
        </p:txBody>
      </p:sp>
      <p:pic>
        <p:nvPicPr>
          <p:cNvPr id="6" name="Picture 5">
            <a:extLst>
              <a:ext uri="{FF2B5EF4-FFF2-40B4-BE49-F238E27FC236}">
                <a16:creationId xmlns:a16="http://schemas.microsoft.com/office/drawing/2014/main" id="{7BDCD743-1673-8DB8-7FAF-E61FDEDCD0C8}"/>
              </a:ext>
            </a:extLst>
          </p:cNvPr>
          <p:cNvPicPr>
            <a:picLocks noChangeAspect="1"/>
          </p:cNvPicPr>
          <p:nvPr/>
        </p:nvPicPr>
        <p:blipFill>
          <a:blip r:embed="rId2"/>
          <a:stretch>
            <a:fillRect/>
          </a:stretch>
        </p:blipFill>
        <p:spPr>
          <a:xfrm>
            <a:off x="7280694" y="383730"/>
            <a:ext cx="4627114" cy="2683334"/>
          </a:xfrm>
          <a:prstGeom prst="rect">
            <a:avLst/>
          </a:prstGeom>
          <a:noFill/>
          <a:ln w="12700">
            <a:solidFill>
              <a:srgbClr val="002060"/>
            </a:solidFill>
          </a:ln>
        </p:spPr>
      </p:pic>
      <p:pic>
        <p:nvPicPr>
          <p:cNvPr id="8" name="Picture 7">
            <a:extLst>
              <a:ext uri="{FF2B5EF4-FFF2-40B4-BE49-F238E27FC236}">
                <a16:creationId xmlns:a16="http://schemas.microsoft.com/office/drawing/2014/main" id="{069C6639-4FB3-C786-FC40-20142BA445A4}"/>
              </a:ext>
            </a:extLst>
          </p:cNvPr>
          <p:cNvPicPr>
            <a:picLocks noChangeAspect="1"/>
          </p:cNvPicPr>
          <p:nvPr/>
        </p:nvPicPr>
        <p:blipFill>
          <a:blip r:embed="rId3"/>
          <a:stretch>
            <a:fillRect/>
          </a:stretch>
        </p:blipFill>
        <p:spPr>
          <a:xfrm>
            <a:off x="7280694" y="3290593"/>
            <a:ext cx="4722392" cy="2838855"/>
          </a:xfrm>
          <a:prstGeom prst="rect">
            <a:avLst/>
          </a:prstGeom>
          <a:noFill/>
          <a:ln w="12700">
            <a:solidFill>
              <a:srgbClr val="002060"/>
            </a:solidFill>
          </a:ln>
        </p:spPr>
      </p:pic>
      <p:pic>
        <p:nvPicPr>
          <p:cNvPr id="5" name="Picture 4">
            <a:extLst>
              <a:ext uri="{FF2B5EF4-FFF2-40B4-BE49-F238E27FC236}">
                <a16:creationId xmlns:a16="http://schemas.microsoft.com/office/drawing/2014/main" id="{9435CEE4-7523-D498-F9E1-8DEE9E1C4E7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rot="16200000">
            <a:off x="1335109" y="-296397"/>
            <a:ext cx="4080764" cy="5441018"/>
          </a:xfrm>
          <a:prstGeom prst="rect">
            <a:avLst/>
          </a:prstGeom>
          <a:noFill/>
          <a:ln w="12700">
            <a:solidFill>
              <a:srgbClr val="002060"/>
            </a:solidFill>
          </a:ln>
        </p:spPr>
      </p:pic>
    </p:spTree>
    <p:extLst>
      <p:ext uri="{BB962C8B-B14F-4D97-AF65-F5344CB8AC3E}">
        <p14:creationId xmlns:p14="http://schemas.microsoft.com/office/powerpoint/2010/main" val="20313160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tue of a person holding a briefcase&#10;&#10;AI-generated content may be incorrect.">
            <a:extLst>
              <a:ext uri="{FF2B5EF4-FFF2-40B4-BE49-F238E27FC236}">
                <a16:creationId xmlns:a16="http://schemas.microsoft.com/office/drawing/2014/main" id="{A89B1AD7-CBF7-7909-6DD9-C0710AB439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489" t="2745" r="21320"/>
          <a:stretch>
            <a:fillRect/>
          </a:stretch>
        </p:blipFill>
        <p:spPr bwMode="auto">
          <a:xfrm>
            <a:off x="642320" y="347846"/>
            <a:ext cx="2238902" cy="4975679"/>
          </a:xfrm>
          <a:prstGeom prst="rect">
            <a:avLst/>
          </a:prstGeom>
          <a:noFill/>
          <a:ln w="9525" cap="flat" cmpd="sng" algn="ctr">
            <a:solidFill>
              <a:srgbClr val="00206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3" name="Picture 2" descr="A statue of a person holding a bag&#10;&#10;AI-generated content may be incorrect.">
            <a:extLst>
              <a:ext uri="{FF2B5EF4-FFF2-40B4-BE49-F238E27FC236}">
                <a16:creationId xmlns:a16="http://schemas.microsoft.com/office/drawing/2014/main" id="{E53B64FF-D32F-FEC7-FF76-D94C927EC6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87" r="26689"/>
          <a:stretch>
            <a:fillRect/>
          </a:stretch>
        </p:blipFill>
        <p:spPr bwMode="auto">
          <a:xfrm>
            <a:off x="3140014" y="347846"/>
            <a:ext cx="2455653" cy="5004181"/>
          </a:xfrm>
          <a:prstGeom prst="rect">
            <a:avLst/>
          </a:prstGeom>
          <a:noFill/>
          <a:ln w="9525" cap="flat" cmpd="sng" algn="ctr">
            <a:solidFill>
              <a:srgbClr val="00206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C1B1B3B3-00E8-D84D-1FE4-5614DA9C70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2929" y="329867"/>
            <a:ext cx="3772618" cy="5040138"/>
          </a:xfrm>
          <a:prstGeom prst="rect">
            <a:avLst/>
          </a:prstGeom>
          <a:noFill/>
          <a:ln>
            <a:solidFill>
              <a:srgbClr val="002060"/>
            </a:solidFill>
          </a:ln>
        </p:spPr>
      </p:pic>
      <p:sp>
        <p:nvSpPr>
          <p:cNvPr id="6" name="TextBox 5">
            <a:extLst>
              <a:ext uri="{FF2B5EF4-FFF2-40B4-BE49-F238E27FC236}">
                <a16:creationId xmlns:a16="http://schemas.microsoft.com/office/drawing/2014/main" id="{2577643F-666C-7FA2-474F-7E261987D376}"/>
              </a:ext>
            </a:extLst>
          </p:cNvPr>
          <p:cNvSpPr txBox="1"/>
          <p:nvPr/>
        </p:nvSpPr>
        <p:spPr>
          <a:xfrm>
            <a:off x="832101" y="5508622"/>
            <a:ext cx="5137378" cy="1200329"/>
          </a:xfrm>
          <a:prstGeom prst="rect">
            <a:avLst/>
          </a:prstGeom>
          <a:noFill/>
        </p:spPr>
        <p:txBody>
          <a:bodyPr wrap="square">
            <a:spAutoFit/>
          </a:bodyPr>
          <a:lstStyle/>
          <a:p>
            <a:r>
              <a:rPr lang="en-US" b="1">
                <a:latin typeface="Segoe UI" panose="020B0502040204020203" pitchFamily="34" charset="0"/>
                <a:cs typeface="Segoe UI" panose="020B0502040204020203" pitchFamily="34" charset="0"/>
              </a:rPr>
              <a:t>THE TRAVELLERS </a:t>
            </a:r>
            <a:r>
              <a:rPr lang="en-US">
                <a:latin typeface="Segoe UI" panose="020B0502040204020203" pitchFamily="34" charset="0"/>
                <a:cs typeface="Segoe UI" panose="020B0502040204020203" pitchFamily="34" charset="0"/>
              </a:rPr>
              <a:t>also known as Les Voyageurs are the dozens of remarkable bronze sculptures that represent migrants by Bruno Catalano. </a:t>
            </a:r>
          </a:p>
          <a:p>
            <a:r>
              <a:rPr lang="en-US">
                <a:latin typeface="Segoe UI" panose="020B0502040204020203" pitchFamily="34" charset="0"/>
                <a:cs typeface="Segoe UI" panose="020B0502040204020203" pitchFamily="34" charset="0"/>
              </a:rPr>
              <a:t>Each carries a suitcase. </a:t>
            </a:r>
          </a:p>
        </p:txBody>
      </p:sp>
      <p:sp>
        <p:nvSpPr>
          <p:cNvPr id="8" name="TextBox 7">
            <a:extLst>
              <a:ext uri="{FF2B5EF4-FFF2-40B4-BE49-F238E27FC236}">
                <a16:creationId xmlns:a16="http://schemas.microsoft.com/office/drawing/2014/main" id="{7B0E4EED-1558-AD5D-8693-5F0B7BC9B239}"/>
              </a:ext>
            </a:extLst>
          </p:cNvPr>
          <p:cNvSpPr txBox="1"/>
          <p:nvPr/>
        </p:nvSpPr>
        <p:spPr>
          <a:xfrm>
            <a:off x="6987396" y="5508622"/>
            <a:ext cx="4372504" cy="1089529"/>
          </a:xfrm>
          <a:prstGeom prst="rect">
            <a:avLst/>
          </a:prstGeom>
          <a:noFill/>
        </p:spPr>
        <p:txBody>
          <a:bodyPr wrap="square">
            <a:spAutoFit/>
          </a:bodyPr>
          <a:lstStyle/>
          <a:p>
            <a:pPr algn="ctr">
              <a:lnSpc>
                <a:spcPct val="90000"/>
              </a:lnSpc>
              <a:spcAft>
                <a:spcPts val="800"/>
              </a:spcAft>
              <a:buNone/>
            </a:pPr>
            <a:r>
              <a:rPr lang="en-GB" sz="1800" b="1">
                <a:effectLst/>
                <a:latin typeface="Segoe UI" panose="020B0502040204020203" pitchFamily="34" charset="0"/>
                <a:ea typeface="Aptos" panose="020B0004020202020204" pitchFamily="34" charset="0"/>
                <a:cs typeface="Times New Roman" panose="02020603050405020304" pitchFamily="18" charset="0"/>
              </a:rPr>
              <a:t>HANDS IN WATER</a:t>
            </a:r>
            <a:br>
              <a:rPr lang="en-GB" sz="1800" b="1">
                <a:effectLst/>
                <a:latin typeface="Segoe UI" panose="020B0502040204020203" pitchFamily="34" charset="0"/>
                <a:ea typeface="Aptos" panose="020B0004020202020204" pitchFamily="34" charset="0"/>
                <a:cs typeface="Times New Roman" panose="02020603050405020304" pitchFamily="18" charset="0"/>
              </a:rPr>
            </a:br>
            <a:r>
              <a:rPr lang="en-GB">
                <a:latin typeface="Segoe UI" panose="020B0502040204020203" pitchFamily="34" charset="0"/>
                <a:ea typeface="Aptos" panose="020B0004020202020204" pitchFamily="34" charset="0"/>
                <a:cs typeface="Times New Roman" panose="02020603050405020304" pitchFamily="18" charset="0"/>
              </a:rPr>
              <a:t>w</a:t>
            </a:r>
            <a:r>
              <a:rPr lang="en-GB" sz="1800">
                <a:effectLst/>
                <a:latin typeface="Segoe UI" panose="020B0502040204020203" pitchFamily="34" charset="0"/>
                <a:ea typeface="Aptos" panose="020B0004020202020204" pitchFamily="34" charset="0"/>
                <a:cs typeface="Times New Roman" panose="02020603050405020304" pitchFamily="18" charset="0"/>
              </a:rPr>
              <a:t>as created by Lorenzo Quinn for the 2017 Venice </a:t>
            </a:r>
            <a:r>
              <a:rPr lang="en-GB" sz="1800" err="1">
                <a:effectLst/>
                <a:latin typeface="Segoe UI" panose="020B0502040204020203" pitchFamily="34" charset="0"/>
                <a:ea typeface="Aptos" panose="020B0004020202020204" pitchFamily="34" charset="0"/>
                <a:cs typeface="Times New Roman" panose="02020603050405020304" pitchFamily="18" charset="0"/>
              </a:rPr>
              <a:t>Bienalle</a:t>
            </a:r>
            <a:r>
              <a:rPr lang="en-GB" sz="1800">
                <a:effectLst/>
                <a:latin typeface="Segoe UI" panose="020B0502040204020203" pitchFamily="34" charset="0"/>
                <a:ea typeface="Aptos" panose="020B0004020202020204" pitchFamily="34" charset="0"/>
                <a:cs typeface="Times New Roman" panose="02020603050405020304" pitchFamily="18" charset="0"/>
              </a:rPr>
              <a:t> - to warn of rising sea levels with climate change.</a:t>
            </a:r>
            <a:endParaRPr lang="en-GB" sz="18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979799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33F56-58E6-8AA7-0F5D-0D74E94A5F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443D473-F45E-BE58-6332-9D322EEFD58D}"/>
              </a:ext>
            </a:extLst>
          </p:cNvPr>
          <p:cNvSpPr txBox="1"/>
          <p:nvPr/>
        </p:nvSpPr>
        <p:spPr>
          <a:xfrm>
            <a:off x="8137769" y="2694174"/>
            <a:ext cx="621103" cy="3939540"/>
          </a:xfrm>
          <a:prstGeom prst="rect">
            <a:avLst/>
          </a:prstGeom>
          <a:noFill/>
        </p:spPr>
        <p:txBody>
          <a:bodyPr wrap="square" rtlCol="0">
            <a:spAutoFit/>
          </a:bodyPr>
          <a:lstStyle/>
          <a:p>
            <a:pPr lvl="0" defTabSz="914400" eaLnBrk="0" fontAlgn="base" hangingPunct="0">
              <a:spcBef>
                <a:spcPct val="0"/>
              </a:spcBef>
              <a:spcAft>
                <a:spcPct val="0"/>
              </a:spcAft>
            </a:pPr>
            <a:r>
              <a:rPr lang="en-US" altLang="en-US" sz="25000">
                <a:solidFill>
                  <a:srgbClr val="FF0000"/>
                </a:solidFill>
                <a:latin typeface="Segoe UI" panose="020B0502040204020203" pitchFamily="34" charset="0"/>
                <a:ea typeface="Calibri" panose="020F0502020204030204" pitchFamily="34" charset="0"/>
                <a:cs typeface="Segoe UI" panose="020B0502040204020203" pitchFamily="34" charset="0"/>
              </a:rPr>
              <a:t>!</a:t>
            </a:r>
            <a:r>
              <a:rPr lang="en-US" altLang="en-US" sz="4000">
                <a:latin typeface="Segoe UI" panose="020B0502040204020203" pitchFamily="34" charset="0"/>
                <a:ea typeface="Calibri" panose="020F0502020204030204" pitchFamily="34" charset="0"/>
                <a:cs typeface="Segoe UI" panose="020B0502040204020203" pitchFamily="34" charset="0"/>
              </a:rPr>
              <a:t> </a:t>
            </a:r>
            <a:endParaRPr lang="en-US" altLang="en-US" sz="400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F628C032-17A0-D478-31D0-0F5DB0011090}"/>
              </a:ext>
            </a:extLst>
          </p:cNvPr>
          <p:cNvSpPr txBox="1"/>
          <p:nvPr/>
        </p:nvSpPr>
        <p:spPr>
          <a:xfrm>
            <a:off x="7827218" y="2149019"/>
            <a:ext cx="621103" cy="4708981"/>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0000">
                <a:solidFill>
                  <a:srgbClr val="00B050"/>
                </a:solidFill>
                <a:latin typeface="Segoe UI" panose="020B0502040204020203" pitchFamily="34" charset="0"/>
                <a:ea typeface="Calibri" panose="020F0502020204030204" pitchFamily="34" charset="0"/>
                <a:cs typeface="Segoe UI" panose="020B0502040204020203" pitchFamily="34" charset="0"/>
              </a:rPr>
              <a:t>?</a:t>
            </a:r>
            <a:r>
              <a:rPr lang="en-US" altLang="en-US" sz="4000">
                <a:latin typeface="Segoe UI" panose="020B0502040204020203" pitchFamily="34" charset="0"/>
                <a:ea typeface="Calibri" panose="020F0502020204030204" pitchFamily="34" charset="0"/>
                <a:cs typeface="Segoe UI" panose="020B0502040204020203" pitchFamily="34" charset="0"/>
              </a:rPr>
              <a:t> </a:t>
            </a:r>
            <a:endParaRPr lang="en-US" altLang="en-US" sz="4000">
              <a:latin typeface="Segoe UI" panose="020B0502040204020203" pitchFamily="34" charset="0"/>
              <a:cs typeface="Segoe UI" panose="020B0502040204020203" pitchFamily="34" charset="0"/>
            </a:endParaRPr>
          </a:p>
        </p:txBody>
      </p:sp>
      <p:pic>
        <p:nvPicPr>
          <p:cNvPr id="2" name="Picture 1" descr="A black and white logo&#10;&#10;AI-generated content may be incorrect.">
            <a:extLst>
              <a:ext uri="{FF2B5EF4-FFF2-40B4-BE49-F238E27FC236}">
                <a16:creationId xmlns:a16="http://schemas.microsoft.com/office/drawing/2014/main" id="{A49DDF2D-5E8F-EABA-AC41-79BB1CAAAC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551"/>
          <a:stretch>
            <a:fillRect/>
          </a:stretch>
        </p:blipFill>
        <p:spPr bwMode="auto">
          <a:xfrm>
            <a:off x="1224993" y="488792"/>
            <a:ext cx="2829239"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1027" descr="C:\Artists\monkeythought.gif">
            <a:extLst>
              <a:ext uri="{FF2B5EF4-FFF2-40B4-BE49-F238E27FC236}">
                <a16:creationId xmlns:a16="http://schemas.microsoft.com/office/drawing/2014/main" id="{B9D625B3-3D69-274C-5BF6-5A21D9BCFCF5}"/>
              </a:ext>
            </a:extLst>
          </p:cNvPr>
          <p:cNvPicPr>
            <a:picLocks noChangeAspect="1" noChangeArrowheads="1" noCrop="1"/>
          </p:cNvPicPr>
          <p:nvPr/>
        </p:nvPicPr>
        <p:blipFill>
          <a:blip r:embed="rId3" cstate="print"/>
          <a:srcRect/>
          <a:stretch>
            <a:fillRect/>
          </a:stretch>
        </p:blipFill>
        <p:spPr bwMode="auto">
          <a:xfrm>
            <a:off x="10260508" y="4934309"/>
            <a:ext cx="1189915" cy="1138429"/>
          </a:xfrm>
          <a:prstGeom prst="rect">
            <a:avLst/>
          </a:prstGeom>
          <a:noFill/>
        </p:spPr>
      </p:pic>
    </p:spTree>
    <p:extLst>
      <p:ext uri="{BB962C8B-B14F-4D97-AF65-F5344CB8AC3E}">
        <p14:creationId xmlns:p14="http://schemas.microsoft.com/office/powerpoint/2010/main" val="2619700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7F699A7-432D-1571-1BDF-4413AC8D8FFD}"/>
              </a:ext>
            </a:extLst>
          </p:cNvPr>
          <p:cNvSpPr txBox="1"/>
          <p:nvPr/>
        </p:nvSpPr>
        <p:spPr>
          <a:xfrm>
            <a:off x="799381" y="2992403"/>
            <a:ext cx="10593237" cy="3631763"/>
          </a:xfrm>
          <a:prstGeom prst="rect">
            <a:avLst/>
          </a:prstGeom>
          <a:noFill/>
        </p:spPr>
        <p:txBody>
          <a:bodyPr wrap="square">
            <a:spAutoFit/>
          </a:bodyPr>
          <a:lstStyle/>
          <a:p>
            <a:pPr algn="ctr"/>
            <a:r>
              <a:rPr lang="en-US" sz="2800" b="1">
                <a:latin typeface="Segoe UI" panose="020B0502040204020203" pitchFamily="34" charset="0"/>
                <a:cs typeface="Segoe UI" panose="020B0502040204020203" pitchFamily="34" charset="0"/>
              </a:rPr>
              <a:t>“I have created nothing really beautiful, really lasting.  </a:t>
            </a:r>
          </a:p>
          <a:p>
            <a:pPr algn="ctr"/>
            <a:r>
              <a:rPr lang="en-US" sz="2800" b="1">
                <a:latin typeface="Segoe UI" panose="020B0502040204020203" pitchFamily="34" charset="0"/>
                <a:cs typeface="Segoe UI" panose="020B0502040204020203" pitchFamily="34" charset="0"/>
              </a:rPr>
              <a:t>But if I can inspire one of these youngsters to develop the talent I know they possess, then my monument </a:t>
            </a:r>
            <a:br>
              <a:rPr lang="en-US" sz="2800" b="1">
                <a:latin typeface="Segoe UI" panose="020B0502040204020203" pitchFamily="34" charset="0"/>
                <a:cs typeface="Segoe UI" panose="020B0502040204020203" pitchFamily="34" charset="0"/>
              </a:rPr>
            </a:br>
            <a:r>
              <a:rPr lang="en-US" sz="2800" b="1">
                <a:latin typeface="Segoe UI" panose="020B0502040204020203" pitchFamily="34" charset="0"/>
                <a:cs typeface="Segoe UI" panose="020B0502040204020203" pitchFamily="34" charset="0"/>
              </a:rPr>
              <a:t>will be in their work.” </a:t>
            </a:r>
          </a:p>
          <a:p>
            <a:pPr algn="ctr"/>
            <a:r>
              <a:rPr lang="en-US" sz="2000">
                <a:latin typeface="Segoe UI" panose="020B0502040204020203" pitchFamily="34" charset="0"/>
                <a:cs typeface="Segoe UI" panose="020B0502040204020203" pitchFamily="34" charset="0"/>
              </a:rPr>
              <a:t>Augusta Savage was a sculptor at the heart of the Harlem Renaissance, an American cultural, social, and artistic movement. She was also a teacher whose studio was important to the careers of a generation of artists who would become nationally known.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She worked for equal rights for African Americans in the arts.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Her famous work known as The Harp is actually named Lift Every Voice and Sing!</a:t>
            </a:r>
          </a:p>
          <a:p>
            <a:r>
              <a:rPr lang="en-US"/>
              <a:t>                      </a:t>
            </a:r>
          </a:p>
        </p:txBody>
      </p:sp>
      <p:pic>
        <p:nvPicPr>
          <p:cNvPr id="8" name="Picture 7" descr="Searching for Augusta Savage | American Masters | PBS">
            <a:extLst>
              <a:ext uri="{FF2B5EF4-FFF2-40B4-BE49-F238E27FC236}">
                <a16:creationId xmlns:a16="http://schemas.microsoft.com/office/drawing/2014/main" id="{43D5E800-46CA-7627-A8A3-F950BC49B9A9}"/>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07811" y="859768"/>
            <a:ext cx="3544786" cy="1993601"/>
          </a:xfrm>
          <a:prstGeom prst="rect">
            <a:avLst/>
          </a:prstGeom>
          <a:noFill/>
          <a:ln>
            <a:solidFill>
              <a:srgbClr val="669900"/>
            </a:solidFill>
          </a:ln>
        </p:spPr>
      </p:pic>
      <p:pic>
        <p:nvPicPr>
          <p:cNvPr id="9" name="Picture 8" descr="A person holding a small animal&#10;&#10;AI-generated content may be incorrect.">
            <a:extLst>
              <a:ext uri="{FF2B5EF4-FFF2-40B4-BE49-F238E27FC236}">
                <a16:creationId xmlns:a16="http://schemas.microsoft.com/office/drawing/2014/main" id="{BD5884EC-EAB1-565E-1CCE-DE68246650B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5962" y="461933"/>
            <a:ext cx="2357723" cy="2391436"/>
          </a:xfrm>
          <a:prstGeom prst="rect">
            <a:avLst/>
          </a:prstGeom>
          <a:noFill/>
          <a:ln>
            <a:solidFill>
              <a:srgbClr val="669900"/>
            </a:solidFill>
          </a:ln>
        </p:spPr>
      </p:pic>
      <p:pic>
        <p:nvPicPr>
          <p:cNvPr id="10" name="Picture 9" descr="Augusta Savage | Smithsonian American ...">
            <a:extLst>
              <a:ext uri="{FF2B5EF4-FFF2-40B4-BE49-F238E27FC236}">
                <a16:creationId xmlns:a16="http://schemas.microsoft.com/office/drawing/2014/main" id="{07C1C5E5-2FB7-811B-08FC-B9EB2B8785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610462" y="593125"/>
            <a:ext cx="1773980" cy="2255983"/>
          </a:xfrm>
          <a:prstGeom prst="rect">
            <a:avLst/>
          </a:prstGeom>
          <a:noFill/>
          <a:ln>
            <a:solidFill>
              <a:srgbClr val="669900"/>
            </a:solidFill>
          </a:ln>
        </p:spPr>
      </p:pic>
    </p:spTree>
    <p:extLst>
      <p:ext uri="{BB962C8B-B14F-4D97-AF65-F5344CB8AC3E}">
        <p14:creationId xmlns:p14="http://schemas.microsoft.com/office/powerpoint/2010/main" val="4139914750"/>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51B85-C4AE-3BD9-F8D6-5EE21FEC4A60}"/>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EF5F8BD3-6C21-BE0B-0E74-5FC8C4617CF3}"/>
              </a:ext>
            </a:extLst>
          </p:cNvPr>
          <p:cNvPicPr>
            <a:picLocks noChangeAspect="1" noChangeArrowheads="1" noCrop="1"/>
          </p:cNvPicPr>
          <p:nvPr/>
        </p:nvPicPr>
        <p:blipFill>
          <a:blip r:embed="rId2" cstate="print"/>
          <a:srcRect/>
          <a:stretch>
            <a:fillRect/>
          </a:stretch>
        </p:blipFill>
        <p:spPr bwMode="auto">
          <a:xfrm>
            <a:off x="10765765" y="5365106"/>
            <a:ext cx="990600" cy="947738"/>
          </a:xfrm>
          <a:prstGeom prst="rect">
            <a:avLst/>
          </a:prstGeom>
          <a:noFill/>
        </p:spPr>
      </p:pic>
      <p:pic>
        <p:nvPicPr>
          <p:cNvPr id="2" name="Picture 1" descr="The Sound Of Silence Music Mug Personalised Gift Customised Name Massage image 5">
            <a:extLst>
              <a:ext uri="{FF2B5EF4-FFF2-40B4-BE49-F238E27FC236}">
                <a16:creationId xmlns:a16="http://schemas.microsoft.com/office/drawing/2014/main" id="{586239EF-08AE-238F-007B-CBAB521E12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7" t="13334" r="3710" b="10399"/>
          <a:stretch>
            <a:fillRect/>
          </a:stretch>
        </p:blipFill>
        <p:spPr bwMode="auto">
          <a:xfrm>
            <a:off x="4036526" y="1154974"/>
            <a:ext cx="4579249" cy="42101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8329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B7882-20F5-DA3B-B749-D7901EF9AE83}"/>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2341" t="8467" r="2035" b="17112"/>
          <a:stretch>
            <a:fillRect/>
          </a:stretch>
        </p:blipFill>
        <p:spPr bwMode="auto">
          <a:xfrm>
            <a:off x="656492" y="425463"/>
            <a:ext cx="5143434" cy="300353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03C56DBB-F669-D8BB-0E28-A91E74C90DAF}"/>
              </a:ext>
            </a:extLst>
          </p:cNvPr>
          <p:cNvSpPr txBox="1"/>
          <p:nvPr/>
        </p:nvSpPr>
        <p:spPr>
          <a:xfrm>
            <a:off x="6277057" y="659768"/>
            <a:ext cx="3367275" cy="5386090"/>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LET’S HEAR IT FOR SILENCE</a:t>
            </a:r>
          </a:p>
          <a:p>
            <a:r>
              <a:rPr lang="en-US" sz="3600" b="1">
                <a:solidFill>
                  <a:schemeClr val="bg1"/>
                </a:solidFill>
                <a:latin typeface="Segoe UI" panose="020B0502040204020203" pitchFamily="34" charset="0"/>
                <a:cs typeface="Segoe UI" panose="020B0502040204020203" pitchFamily="34" charset="0"/>
              </a:rPr>
              <a:t>PANEL</a:t>
            </a:r>
          </a:p>
          <a:p>
            <a:endParaRPr lang="en-US" sz="3600" b="1">
              <a:solidFill>
                <a:schemeClr val="bg1"/>
              </a:solidFill>
              <a:latin typeface="Segoe UI" panose="020B0502040204020203" pitchFamily="34" charset="0"/>
              <a:cs typeface="Segoe UI" panose="020B0502040204020203" pitchFamily="34" charset="0"/>
            </a:endParaRPr>
          </a:p>
          <a:p>
            <a:endParaRPr lang="en-US" sz="3600" b="1">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Appreciating the soundtrack of everyday life</a:t>
            </a:r>
          </a:p>
          <a:p>
            <a:r>
              <a:rPr lang="en-US" sz="3200">
                <a:solidFill>
                  <a:schemeClr val="bg1"/>
                </a:solidFill>
                <a:latin typeface="Segoe UI" panose="020B0502040204020203" pitchFamily="34" charset="0"/>
                <a:cs typeface="Segoe UI" panose="020B0502040204020203" pitchFamily="34" charset="0"/>
              </a:rPr>
              <a:t>around you</a:t>
            </a:r>
          </a:p>
          <a:p>
            <a:endParaRPr lang="en-US" sz="3600" b="1">
              <a:solidFill>
                <a:schemeClr val="bg1"/>
              </a:solidFill>
              <a:latin typeface="Segoe UI" panose="020B0502040204020203" pitchFamily="34" charset="0"/>
              <a:cs typeface="Segoe UI" panose="020B0502040204020203" pitchFamily="34" charset="0"/>
            </a:endParaRPr>
          </a:p>
        </p:txBody>
      </p:sp>
      <p:pic>
        <p:nvPicPr>
          <p:cNvPr id="7" name="Picture 6" descr="I want to Interrobang You in Spanish | I want to Interrobang… | Flickr">
            <a:extLst>
              <a:ext uri="{FF2B5EF4-FFF2-40B4-BE49-F238E27FC236}">
                <a16:creationId xmlns:a16="http://schemas.microsoft.com/office/drawing/2014/main" id="{F11C124F-A694-E31E-B0A1-4D320AC09781}"/>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64891" t="5868" r="2169" b="6727"/>
          <a:stretch>
            <a:fillRect/>
          </a:stretch>
        </p:blipFill>
        <p:spPr bwMode="auto">
          <a:xfrm>
            <a:off x="4582768" y="3684713"/>
            <a:ext cx="1217158" cy="17964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02654280"/>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69553D-3EFB-B1F3-84F7-5179F52DD114}"/>
              </a:ext>
            </a:extLst>
          </p:cNvPr>
          <p:cNvPicPr>
            <a:picLocks noChangeAspect="1"/>
          </p:cNvPicPr>
          <p:nvPr/>
        </p:nvPicPr>
        <p:blipFill rotWithShape="1">
          <a:blip r:embed="rId2" cstate="print">
            <a:biLevel thresh="5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53" t="11692" r="9741" b="17799"/>
          <a:stretch>
            <a:fillRect/>
          </a:stretch>
        </p:blipFill>
        <p:spPr bwMode="auto">
          <a:xfrm>
            <a:off x="3590451" y="550942"/>
            <a:ext cx="8417519" cy="5143640"/>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8D08C26-57AB-1BEE-3806-CBA2FFDDCED3}"/>
              </a:ext>
            </a:extLst>
          </p:cNvPr>
          <p:cNvPicPr>
            <a:picLocks noChangeAspect="1"/>
          </p:cNvPicPr>
          <p:nvPr/>
        </p:nvPicPr>
        <p:blipFill rotWithShape="1">
          <a:blip r:embed="rId4">
            <a:extLst>
              <a:ext uri="{28A0092B-C50C-407E-A947-70E740481C1C}">
                <a14:useLocalDpi xmlns:a14="http://schemas.microsoft.com/office/drawing/2010/main" val="0"/>
              </a:ext>
            </a:extLst>
          </a:blip>
          <a:srcRect l="18183" r="4778"/>
          <a:stretch>
            <a:fillRect/>
          </a:stretch>
        </p:blipFill>
        <p:spPr bwMode="auto">
          <a:xfrm>
            <a:off x="593463" y="550942"/>
            <a:ext cx="2815358" cy="2343442"/>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F0F077DF-E575-F0C7-319E-BB42A9F2DB4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44909" y="3074522"/>
            <a:ext cx="2863912" cy="1778190"/>
          </a:xfrm>
          <a:prstGeom prst="rect">
            <a:avLst/>
          </a:prstGeom>
          <a:noFill/>
        </p:spPr>
      </p:pic>
      <p:sp>
        <p:nvSpPr>
          <p:cNvPr id="2" name="TextBox 1">
            <a:extLst>
              <a:ext uri="{FF2B5EF4-FFF2-40B4-BE49-F238E27FC236}">
                <a16:creationId xmlns:a16="http://schemas.microsoft.com/office/drawing/2014/main" id="{563E0AB6-FB82-967B-47C6-0409219E876F}"/>
              </a:ext>
            </a:extLst>
          </p:cNvPr>
          <p:cNvSpPr txBox="1"/>
          <p:nvPr/>
        </p:nvSpPr>
        <p:spPr>
          <a:xfrm>
            <a:off x="3692106" y="6038491"/>
            <a:ext cx="7781026" cy="400110"/>
          </a:xfrm>
          <a:prstGeom prst="rect">
            <a:avLst/>
          </a:prstGeom>
          <a:noFill/>
        </p:spPr>
        <p:txBody>
          <a:bodyPr wrap="square" rtlCol="0">
            <a:spAutoFit/>
          </a:bodyPr>
          <a:lstStyle/>
          <a:p>
            <a:r>
              <a:rPr lang="en-GB" sz="2000">
                <a:latin typeface="Segoe UI" panose="020B0502040204020203" pitchFamily="34" charset="0"/>
                <a:cs typeface="Segoe UI" panose="020B0502040204020203" pitchFamily="34" charset="0"/>
              </a:rPr>
              <a:t>Noticed in Private Eye Magazine September 2025</a:t>
            </a:r>
          </a:p>
        </p:txBody>
      </p:sp>
    </p:spTree>
    <p:extLst>
      <p:ext uri="{BB962C8B-B14F-4D97-AF65-F5344CB8AC3E}">
        <p14:creationId xmlns:p14="http://schemas.microsoft.com/office/powerpoint/2010/main" val="174051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A08078-44F0-0DEA-8EB0-EF814012ACA9}"/>
              </a:ext>
            </a:extLst>
          </p:cNvPr>
          <p:cNvPicPr>
            <a:picLocks noChangeAspect="1"/>
          </p:cNvPicPr>
          <p:nvPr/>
        </p:nvPicPr>
        <p:blipFill>
          <a:blip r:embed="rId2"/>
          <a:stretch>
            <a:fillRect/>
          </a:stretch>
        </p:blipFill>
        <p:spPr>
          <a:xfrm>
            <a:off x="333698" y="210828"/>
            <a:ext cx="8202894" cy="6304547"/>
          </a:xfrm>
          <a:custGeom>
            <a:avLst/>
            <a:gdLst>
              <a:gd name="connsiteX0" fmla="*/ 0 w 8202894"/>
              <a:gd name="connsiteY0" fmla="*/ 0 h 6304547"/>
              <a:gd name="connsiteX1" fmla="*/ 683575 w 8202894"/>
              <a:gd name="connsiteY1" fmla="*/ 0 h 6304547"/>
              <a:gd name="connsiteX2" fmla="*/ 1531207 w 8202894"/>
              <a:gd name="connsiteY2" fmla="*/ 0 h 6304547"/>
              <a:gd name="connsiteX3" fmla="*/ 2132752 w 8202894"/>
              <a:gd name="connsiteY3" fmla="*/ 0 h 6304547"/>
              <a:gd name="connsiteX4" fmla="*/ 2734298 w 8202894"/>
              <a:gd name="connsiteY4" fmla="*/ 0 h 6304547"/>
              <a:gd name="connsiteX5" fmla="*/ 3417873 w 8202894"/>
              <a:gd name="connsiteY5" fmla="*/ 0 h 6304547"/>
              <a:gd name="connsiteX6" fmla="*/ 4183476 w 8202894"/>
              <a:gd name="connsiteY6" fmla="*/ 0 h 6304547"/>
              <a:gd name="connsiteX7" fmla="*/ 4949079 w 8202894"/>
              <a:gd name="connsiteY7" fmla="*/ 0 h 6304547"/>
              <a:gd name="connsiteX8" fmla="*/ 5714683 w 8202894"/>
              <a:gd name="connsiteY8" fmla="*/ 0 h 6304547"/>
              <a:gd name="connsiteX9" fmla="*/ 6562315 w 8202894"/>
              <a:gd name="connsiteY9" fmla="*/ 0 h 6304547"/>
              <a:gd name="connsiteX10" fmla="*/ 7245890 w 8202894"/>
              <a:gd name="connsiteY10" fmla="*/ 0 h 6304547"/>
              <a:gd name="connsiteX11" fmla="*/ 8202894 w 8202894"/>
              <a:gd name="connsiteY11" fmla="*/ 0 h 6304547"/>
              <a:gd name="connsiteX12" fmla="*/ 8202894 w 8202894"/>
              <a:gd name="connsiteY12" fmla="*/ 630455 h 6304547"/>
              <a:gd name="connsiteX13" fmla="*/ 8202894 w 8202894"/>
              <a:gd name="connsiteY13" fmla="*/ 1387000 h 6304547"/>
              <a:gd name="connsiteX14" fmla="*/ 8202894 w 8202894"/>
              <a:gd name="connsiteY14" fmla="*/ 2080501 h 6304547"/>
              <a:gd name="connsiteX15" fmla="*/ 8202894 w 8202894"/>
              <a:gd name="connsiteY15" fmla="*/ 2837046 h 6304547"/>
              <a:gd name="connsiteX16" fmla="*/ 8202894 w 8202894"/>
              <a:gd name="connsiteY16" fmla="*/ 3530546 h 6304547"/>
              <a:gd name="connsiteX17" fmla="*/ 8202894 w 8202894"/>
              <a:gd name="connsiteY17" fmla="*/ 4034910 h 6304547"/>
              <a:gd name="connsiteX18" fmla="*/ 8202894 w 8202894"/>
              <a:gd name="connsiteY18" fmla="*/ 4728410 h 6304547"/>
              <a:gd name="connsiteX19" fmla="*/ 8202894 w 8202894"/>
              <a:gd name="connsiteY19" fmla="*/ 5295819 h 6304547"/>
              <a:gd name="connsiteX20" fmla="*/ 8202894 w 8202894"/>
              <a:gd name="connsiteY20" fmla="*/ 6304547 h 6304547"/>
              <a:gd name="connsiteX21" fmla="*/ 7765406 w 8202894"/>
              <a:gd name="connsiteY21" fmla="*/ 6304547 h 6304547"/>
              <a:gd name="connsiteX22" fmla="*/ 7163861 w 8202894"/>
              <a:gd name="connsiteY22" fmla="*/ 6304547 h 6304547"/>
              <a:gd name="connsiteX23" fmla="*/ 6398257 w 8202894"/>
              <a:gd name="connsiteY23" fmla="*/ 6304547 h 6304547"/>
              <a:gd name="connsiteX24" fmla="*/ 5878741 w 8202894"/>
              <a:gd name="connsiteY24" fmla="*/ 6304547 h 6304547"/>
              <a:gd name="connsiteX25" fmla="*/ 5031108 w 8202894"/>
              <a:gd name="connsiteY25" fmla="*/ 6304547 h 6304547"/>
              <a:gd name="connsiteX26" fmla="*/ 4183476 w 8202894"/>
              <a:gd name="connsiteY26" fmla="*/ 6304547 h 6304547"/>
              <a:gd name="connsiteX27" fmla="*/ 3499901 w 8202894"/>
              <a:gd name="connsiteY27" fmla="*/ 6304547 h 6304547"/>
              <a:gd name="connsiteX28" fmla="*/ 2652269 w 8202894"/>
              <a:gd name="connsiteY28" fmla="*/ 6304547 h 6304547"/>
              <a:gd name="connsiteX29" fmla="*/ 1968695 w 8202894"/>
              <a:gd name="connsiteY29" fmla="*/ 6304547 h 6304547"/>
              <a:gd name="connsiteX30" fmla="*/ 1203091 w 8202894"/>
              <a:gd name="connsiteY30" fmla="*/ 6304547 h 6304547"/>
              <a:gd name="connsiteX31" fmla="*/ 765603 w 8202894"/>
              <a:gd name="connsiteY31" fmla="*/ 6304547 h 6304547"/>
              <a:gd name="connsiteX32" fmla="*/ 0 w 8202894"/>
              <a:gd name="connsiteY32" fmla="*/ 6304547 h 6304547"/>
              <a:gd name="connsiteX33" fmla="*/ 0 w 8202894"/>
              <a:gd name="connsiteY33" fmla="*/ 5737138 h 6304547"/>
              <a:gd name="connsiteX34" fmla="*/ 0 w 8202894"/>
              <a:gd name="connsiteY34" fmla="*/ 5169729 h 6304547"/>
              <a:gd name="connsiteX35" fmla="*/ 0 w 8202894"/>
              <a:gd name="connsiteY35" fmla="*/ 4665365 h 6304547"/>
              <a:gd name="connsiteX36" fmla="*/ 0 w 8202894"/>
              <a:gd name="connsiteY36" fmla="*/ 4097956 h 6304547"/>
              <a:gd name="connsiteX37" fmla="*/ 0 w 8202894"/>
              <a:gd name="connsiteY37" fmla="*/ 3404455 h 6304547"/>
              <a:gd name="connsiteX38" fmla="*/ 0 w 8202894"/>
              <a:gd name="connsiteY38" fmla="*/ 2900092 h 6304547"/>
              <a:gd name="connsiteX39" fmla="*/ 0 w 8202894"/>
              <a:gd name="connsiteY39" fmla="*/ 2458773 h 6304547"/>
              <a:gd name="connsiteX40" fmla="*/ 0 w 8202894"/>
              <a:gd name="connsiteY40" fmla="*/ 1702228 h 6304547"/>
              <a:gd name="connsiteX41" fmla="*/ 0 w 8202894"/>
              <a:gd name="connsiteY41" fmla="*/ 1260909 h 6304547"/>
              <a:gd name="connsiteX42" fmla="*/ 0 w 8202894"/>
              <a:gd name="connsiteY42" fmla="*/ 630455 h 6304547"/>
              <a:gd name="connsiteX43" fmla="*/ 0 w 8202894"/>
              <a:gd name="connsiteY43" fmla="*/ 0 h 6304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8202894" h="6304547" fill="none" extrusionOk="0">
                <a:moveTo>
                  <a:pt x="0" y="0"/>
                </a:moveTo>
                <a:cubicBezTo>
                  <a:pt x="210572" y="20641"/>
                  <a:pt x="392351" y="23619"/>
                  <a:pt x="683575" y="0"/>
                </a:cubicBezTo>
                <a:cubicBezTo>
                  <a:pt x="974800" y="-23619"/>
                  <a:pt x="1275462" y="11492"/>
                  <a:pt x="1531207" y="0"/>
                </a:cubicBezTo>
                <a:cubicBezTo>
                  <a:pt x="1786952" y="-11492"/>
                  <a:pt x="1878072" y="-14992"/>
                  <a:pt x="2132752" y="0"/>
                </a:cubicBezTo>
                <a:cubicBezTo>
                  <a:pt x="2387432" y="14992"/>
                  <a:pt x="2438822" y="-29567"/>
                  <a:pt x="2734298" y="0"/>
                </a:cubicBezTo>
                <a:cubicBezTo>
                  <a:pt x="3029774" y="29567"/>
                  <a:pt x="3131131" y="-754"/>
                  <a:pt x="3417873" y="0"/>
                </a:cubicBezTo>
                <a:cubicBezTo>
                  <a:pt x="3704616" y="754"/>
                  <a:pt x="3961717" y="26687"/>
                  <a:pt x="4183476" y="0"/>
                </a:cubicBezTo>
                <a:cubicBezTo>
                  <a:pt x="4405235" y="-26687"/>
                  <a:pt x="4730838" y="29603"/>
                  <a:pt x="4949079" y="0"/>
                </a:cubicBezTo>
                <a:cubicBezTo>
                  <a:pt x="5167320" y="-29603"/>
                  <a:pt x="5361238" y="-37761"/>
                  <a:pt x="5714683" y="0"/>
                </a:cubicBezTo>
                <a:cubicBezTo>
                  <a:pt x="6068128" y="37761"/>
                  <a:pt x="6243114" y="39093"/>
                  <a:pt x="6562315" y="0"/>
                </a:cubicBezTo>
                <a:cubicBezTo>
                  <a:pt x="6881516" y="-39093"/>
                  <a:pt x="7011073" y="-9928"/>
                  <a:pt x="7245890" y="0"/>
                </a:cubicBezTo>
                <a:cubicBezTo>
                  <a:pt x="7480707" y="9928"/>
                  <a:pt x="7918948" y="44956"/>
                  <a:pt x="8202894" y="0"/>
                </a:cubicBezTo>
                <a:cubicBezTo>
                  <a:pt x="8180657" y="174993"/>
                  <a:pt x="8215695" y="439268"/>
                  <a:pt x="8202894" y="630455"/>
                </a:cubicBezTo>
                <a:cubicBezTo>
                  <a:pt x="8190093" y="821642"/>
                  <a:pt x="8235719" y="1141206"/>
                  <a:pt x="8202894" y="1387000"/>
                </a:cubicBezTo>
                <a:cubicBezTo>
                  <a:pt x="8170069" y="1632795"/>
                  <a:pt x="8190038" y="1823171"/>
                  <a:pt x="8202894" y="2080501"/>
                </a:cubicBezTo>
                <a:cubicBezTo>
                  <a:pt x="8215750" y="2337831"/>
                  <a:pt x="8168529" y="2464926"/>
                  <a:pt x="8202894" y="2837046"/>
                </a:cubicBezTo>
                <a:cubicBezTo>
                  <a:pt x="8237259" y="3209166"/>
                  <a:pt x="8181323" y="3228403"/>
                  <a:pt x="8202894" y="3530546"/>
                </a:cubicBezTo>
                <a:cubicBezTo>
                  <a:pt x="8224465" y="3832689"/>
                  <a:pt x="8179856" y="3932059"/>
                  <a:pt x="8202894" y="4034910"/>
                </a:cubicBezTo>
                <a:cubicBezTo>
                  <a:pt x="8225932" y="4137761"/>
                  <a:pt x="8235153" y="4545213"/>
                  <a:pt x="8202894" y="4728410"/>
                </a:cubicBezTo>
                <a:cubicBezTo>
                  <a:pt x="8170635" y="4911607"/>
                  <a:pt x="8178677" y="5111573"/>
                  <a:pt x="8202894" y="5295819"/>
                </a:cubicBezTo>
                <a:cubicBezTo>
                  <a:pt x="8227111" y="5480065"/>
                  <a:pt x="8216072" y="5978542"/>
                  <a:pt x="8202894" y="6304547"/>
                </a:cubicBezTo>
                <a:cubicBezTo>
                  <a:pt x="8004273" y="6302608"/>
                  <a:pt x="7883112" y="6302116"/>
                  <a:pt x="7765406" y="6304547"/>
                </a:cubicBezTo>
                <a:cubicBezTo>
                  <a:pt x="7647700" y="6306978"/>
                  <a:pt x="7348248" y="6295126"/>
                  <a:pt x="7163861" y="6304547"/>
                </a:cubicBezTo>
                <a:cubicBezTo>
                  <a:pt x="6979474" y="6313968"/>
                  <a:pt x="6572808" y="6307632"/>
                  <a:pt x="6398257" y="6304547"/>
                </a:cubicBezTo>
                <a:cubicBezTo>
                  <a:pt x="6223706" y="6301462"/>
                  <a:pt x="6061485" y="6324997"/>
                  <a:pt x="5878741" y="6304547"/>
                </a:cubicBezTo>
                <a:cubicBezTo>
                  <a:pt x="5695997" y="6284097"/>
                  <a:pt x="5211683" y="6263555"/>
                  <a:pt x="5031108" y="6304547"/>
                </a:cubicBezTo>
                <a:cubicBezTo>
                  <a:pt x="4850533" y="6345539"/>
                  <a:pt x="4419614" y="6282430"/>
                  <a:pt x="4183476" y="6304547"/>
                </a:cubicBezTo>
                <a:cubicBezTo>
                  <a:pt x="3947338" y="6326664"/>
                  <a:pt x="3693159" y="6324689"/>
                  <a:pt x="3499901" y="6304547"/>
                </a:cubicBezTo>
                <a:cubicBezTo>
                  <a:pt x="3306644" y="6284405"/>
                  <a:pt x="2929171" y="6272391"/>
                  <a:pt x="2652269" y="6304547"/>
                </a:cubicBezTo>
                <a:cubicBezTo>
                  <a:pt x="2375367" y="6336703"/>
                  <a:pt x="2256853" y="6338025"/>
                  <a:pt x="1968695" y="6304547"/>
                </a:cubicBezTo>
                <a:cubicBezTo>
                  <a:pt x="1680537" y="6271069"/>
                  <a:pt x="1583397" y="6332738"/>
                  <a:pt x="1203091" y="6304547"/>
                </a:cubicBezTo>
                <a:cubicBezTo>
                  <a:pt x="822785" y="6276356"/>
                  <a:pt x="949212" y="6293737"/>
                  <a:pt x="765603" y="6304547"/>
                </a:cubicBezTo>
                <a:cubicBezTo>
                  <a:pt x="581994" y="6315357"/>
                  <a:pt x="314008" y="6320656"/>
                  <a:pt x="0" y="6304547"/>
                </a:cubicBezTo>
                <a:cubicBezTo>
                  <a:pt x="-267" y="6119824"/>
                  <a:pt x="23269" y="6008617"/>
                  <a:pt x="0" y="5737138"/>
                </a:cubicBezTo>
                <a:cubicBezTo>
                  <a:pt x="-23269" y="5465659"/>
                  <a:pt x="-10696" y="5315318"/>
                  <a:pt x="0" y="5169729"/>
                </a:cubicBezTo>
                <a:cubicBezTo>
                  <a:pt x="10696" y="5024140"/>
                  <a:pt x="-21663" y="4817007"/>
                  <a:pt x="0" y="4665365"/>
                </a:cubicBezTo>
                <a:cubicBezTo>
                  <a:pt x="21663" y="4513723"/>
                  <a:pt x="22528" y="4345208"/>
                  <a:pt x="0" y="4097956"/>
                </a:cubicBezTo>
                <a:cubicBezTo>
                  <a:pt x="-22528" y="3850704"/>
                  <a:pt x="13575" y="3718655"/>
                  <a:pt x="0" y="3404455"/>
                </a:cubicBezTo>
                <a:cubicBezTo>
                  <a:pt x="-13575" y="3090255"/>
                  <a:pt x="-1177" y="3042515"/>
                  <a:pt x="0" y="2900092"/>
                </a:cubicBezTo>
                <a:cubicBezTo>
                  <a:pt x="1177" y="2757669"/>
                  <a:pt x="291" y="2574665"/>
                  <a:pt x="0" y="2458773"/>
                </a:cubicBezTo>
                <a:cubicBezTo>
                  <a:pt x="-291" y="2342881"/>
                  <a:pt x="-12025" y="1983422"/>
                  <a:pt x="0" y="1702228"/>
                </a:cubicBezTo>
                <a:cubicBezTo>
                  <a:pt x="12025" y="1421035"/>
                  <a:pt x="20116" y="1361095"/>
                  <a:pt x="0" y="1260909"/>
                </a:cubicBezTo>
                <a:cubicBezTo>
                  <a:pt x="-20116" y="1160723"/>
                  <a:pt x="-12489" y="891193"/>
                  <a:pt x="0" y="630455"/>
                </a:cubicBezTo>
                <a:cubicBezTo>
                  <a:pt x="12489" y="369717"/>
                  <a:pt x="1982" y="296958"/>
                  <a:pt x="0" y="0"/>
                </a:cubicBezTo>
                <a:close/>
              </a:path>
              <a:path w="8202894" h="6304547" stroke="0" extrusionOk="0">
                <a:moveTo>
                  <a:pt x="0" y="0"/>
                </a:moveTo>
                <a:cubicBezTo>
                  <a:pt x="135327" y="-1577"/>
                  <a:pt x="418923" y="9548"/>
                  <a:pt x="601546" y="0"/>
                </a:cubicBezTo>
                <a:cubicBezTo>
                  <a:pt x="784169" y="-9548"/>
                  <a:pt x="829558" y="-7972"/>
                  <a:pt x="1039033" y="0"/>
                </a:cubicBezTo>
                <a:cubicBezTo>
                  <a:pt x="1248508" y="7972"/>
                  <a:pt x="1601322" y="-21652"/>
                  <a:pt x="1886666" y="0"/>
                </a:cubicBezTo>
                <a:cubicBezTo>
                  <a:pt x="2172010" y="21652"/>
                  <a:pt x="2275342" y="12389"/>
                  <a:pt x="2488211" y="0"/>
                </a:cubicBezTo>
                <a:cubicBezTo>
                  <a:pt x="2701080" y="-12389"/>
                  <a:pt x="2916201" y="15858"/>
                  <a:pt x="3089757" y="0"/>
                </a:cubicBezTo>
                <a:cubicBezTo>
                  <a:pt x="3263313" y="-15858"/>
                  <a:pt x="3744340" y="-38592"/>
                  <a:pt x="3937389" y="0"/>
                </a:cubicBezTo>
                <a:cubicBezTo>
                  <a:pt x="4130438" y="38592"/>
                  <a:pt x="4330713" y="10728"/>
                  <a:pt x="4456906" y="0"/>
                </a:cubicBezTo>
                <a:cubicBezTo>
                  <a:pt x="4583099" y="-10728"/>
                  <a:pt x="4933263" y="24805"/>
                  <a:pt x="5304538" y="0"/>
                </a:cubicBezTo>
                <a:cubicBezTo>
                  <a:pt x="5675813" y="-24805"/>
                  <a:pt x="5827074" y="-30102"/>
                  <a:pt x="6152171" y="0"/>
                </a:cubicBezTo>
                <a:cubicBezTo>
                  <a:pt x="6477268" y="30102"/>
                  <a:pt x="6552534" y="-11398"/>
                  <a:pt x="6835745" y="0"/>
                </a:cubicBezTo>
                <a:cubicBezTo>
                  <a:pt x="7118956" y="11398"/>
                  <a:pt x="7554749" y="-17577"/>
                  <a:pt x="8202894" y="0"/>
                </a:cubicBezTo>
                <a:cubicBezTo>
                  <a:pt x="8214411" y="166603"/>
                  <a:pt x="8199898" y="317741"/>
                  <a:pt x="8202894" y="567409"/>
                </a:cubicBezTo>
                <a:cubicBezTo>
                  <a:pt x="8205890" y="817077"/>
                  <a:pt x="8193522" y="909860"/>
                  <a:pt x="8202894" y="1008728"/>
                </a:cubicBezTo>
                <a:cubicBezTo>
                  <a:pt x="8212266" y="1107596"/>
                  <a:pt x="8175739" y="1349877"/>
                  <a:pt x="8202894" y="1639182"/>
                </a:cubicBezTo>
                <a:cubicBezTo>
                  <a:pt x="8230049" y="1928487"/>
                  <a:pt x="8203790" y="2032093"/>
                  <a:pt x="8202894" y="2269637"/>
                </a:cubicBezTo>
                <a:cubicBezTo>
                  <a:pt x="8201998" y="2507181"/>
                  <a:pt x="8222262" y="2760898"/>
                  <a:pt x="8202894" y="2900092"/>
                </a:cubicBezTo>
                <a:cubicBezTo>
                  <a:pt x="8183526" y="3039286"/>
                  <a:pt x="8190680" y="3378874"/>
                  <a:pt x="8202894" y="3593592"/>
                </a:cubicBezTo>
                <a:cubicBezTo>
                  <a:pt x="8215108" y="3808310"/>
                  <a:pt x="8215150" y="4053957"/>
                  <a:pt x="8202894" y="4287092"/>
                </a:cubicBezTo>
                <a:cubicBezTo>
                  <a:pt x="8190638" y="4520227"/>
                  <a:pt x="8188325" y="4705815"/>
                  <a:pt x="8202894" y="4980592"/>
                </a:cubicBezTo>
                <a:cubicBezTo>
                  <a:pt x="8217463" y="5255369"/>
                  <a:pt x="8207374" y="5277016"/>
                  <a:pt x="8202894" y="5421910"/>
                </a:cubicBezTo>
                <a:cubicBezTo>
                  <a:pt x="8198414" y="5566804"/>
                  <a:pt x="8159837" y="5981479"/>
                  <a:pt x="8202894" y="6304547"/>
                </a:cubicBezTo>
                <a:cubicBezTo>
                  <a:pt x="7925944" y="6318882"/>
                  <a:pt x="7665168" y="6338585"/>
                  <a:pt x="7437291" y="6304547"/>
                </a:cubicBezTo>
                <a:cubicBezTo>
                  <a:pt x="7209414" y="6270509"/>
                  <a:pt x="7078332" y="6314080"/>
                  <a:pt x="6917774" y="6304547"/>
                </a:cubicBezTo>
                <a:cubicBezTo>
                  <a:pt x="6757216" y="6295014"/>
                  <a:pt x="6431432" y="6282782"/>
                  <a:pt x="6234199" y="6304547"/>
                </a:cubicBezTo>
                <a:cubicBezTo>
                  <a:pt x="6036967" y="6326312"/>
                  <a:pt x="5921003" y="6297173"/>
                  <a:pt x="5796712" y="6304547"/>
                </a:cubicBezTo>
                <a:cubicBezTo>
                  <a:pt x="5672421" y="6311921"/>
                  <a:pt x="5469332" y="6304909"/>
                  <a:pt x="5359224" y="6304547"/>
                </a:cubicBezTo>
                <a:cubicBezTo>
                  <a:pt x="5249116" y="6304185"/>
                  <a:pt x="4843675" y="6315337"/>
                  <a:pt x="4675650" y="6304547"/>
                </a:cubicBezTo>
                <a:cubicBezTo>
                  <a:pt x="4507625" y="6293757"/>
                  <a:pt x="4327071" y="6278582"/>
                  <a:pt x="4156133" y="6304547"/>
                </a:cubicBezTo>
                <a:cubicBezTo>
                  <a:pt x="3985195" y="6330512"/>
                  <a:pt x="3544159" y="6312375"/>
                  <a:pt x="3390530" y="6304547"/>
                </a:cubicBezTo>
                <a:cubicBezTo>
                  <a:pt x="3236901" y="6296719"/>
                  <a:pt x="3063799" y="6312275"/>
                  <a:pt x="2871013" y="6304547"/>
                </a:cubicBezTo>
                <a:cubicBezTo>
                  <a:pt x="2678227" y="6296819"/>
                  <a:pt x="2345465" y="6321152"/>
                  <a:pt x="2105409" y="6304547"/>
                </a:cubicBezTo>
                <a:cubicBezTo>
                  <a:pt x="1865353" y="6287942"/>
                  <a:pt x="1855549" y="6300381"/>
                  <a:pt x="1667922" y="6304547"/>
                </a:cubicBezTo>
                <a:cubicBezTo>
                  <a:pt x="1480295" y="6308713"/>
                  <a:pt x="1087493" y="6310433"/>
                  <a:pt x="902318" y="6304547"/>
                </a:cubicBezTo>
                <a:cubicBezTo>
                  <a:pt x="717143" y="6298661"/>
                  <a:pt x="362259" y="6291043"/>
                  <a:pt x="0" y="6304547"/>
                </a:cubicBezTo>
                <a:cubicBezTo>
                  <a:pt x="-4393" y="6170108"/>
                  <a:pt x="-5989" y="5985375"/>
                  <a:pt x="0" y="5863229"/>
                </a:cubicBezTo>
                <a:cubicBezTo>
                  <a:pt x="5989" y="5741083"/>
                  <a:pt x="1666" y="5534834"/>
                  <a:pt x="0" y="5295819"/>
                </a:cubicBezTo>
                <a:cubicBezTo>
                  <a:pt x="-1666" y="5056804"/>
                  <a:pt x="738" y="4715685"/>
                  <a:pt x="0" y="4539274"/>
                </a:cubicBezTo>
                <a:cubicBezTo>
                  <a:pt x="-738" y="4362863"/>
                  <a:pt x="-13569" y="4231009"/>
                  <a:pt x="0" y="4034910"/>
                </a:cubicBezTo>
                <a:cubicBezTo>
                  <a:pt x="13569" y="3838811"/>
                  <a:pt x="13153" y="3781646"/>
                  <a:pt x="0" y="3593592"/>
                </a:cubicBezTo>
                <a:cubicBezTo>
                  <a:pt x="-13153" y="3405538"/>
                  <a:pt x="-1304" y="3348452"/>
                  <a:pt x="0" y="3152274"/>
                </a:cubicBezTo>
                <a:cubicBezTo>
                  <a:pt x="1304" y="2956096"/>
                  <a:pt x="-3041" y="2719995"/>
                  <a:pt x="0" y="2458773"/>
                </a:cubicBezTo>
                <a:cubicBezTo>
                  <a:pt x="3041" y="2197551"/>
                  <a:pt x="5446" y="2126340"/>
                  <a:pt x="0" y="2017455"/>
                </a:cubicBezTo>
                <a:cubicBezTo>
                  <a:pt x="-5446" y="1908570"/>
                  <a:pt x="679" y="1567800"/>
                  <a:pt x="0" y="1387000"/>
                </a:cubicBezTo>
                <a:cubicBezTo>
                  <a:pt x="-679" y="1206200"/>
                  <a:pt x="18818" y="1089080"/>
                  <a:pt x="0" y="882637"/>
                </a:cubicBezTo>
                <a:cubicBezTo>
                  <a:pt x="-18818" y="676194"/>
                  <a:pt x="12645" y="392122"/>
                  <a:pt x="0" y="0"/>
                </a:cubicBezTo>
                <a:close/>
              </a:path>
            </a:pathLst>
          </a:custGeom>
          <a:ln>
            <a:solidFill>
              <a:srgbClr val="00B0F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4" name="Picture 3" descr="The Sound Of Silence Music Mug Personalised Gift Customised Name Massage image 5">
            <a:extLst>
              <a:ext uri="{FF2B5EF4-FFF2-40B4-BE49-F238E27FC236}">
                <a16:creationId xmlns:a16="http://schemas.microsoft.com/office/drawing/2014/main" id="{E6C5F55E-BB34-80D4-8725-E3553175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37" t="13334" r="3710" b="10399"/>
          <a:stretch>
            <a:fillRect/>
          </a:stretch>
        </p:blipFill>
        <p:spPr bwMode="auto">
          <a:xfrm>
            <a:off x="9212376" y="4241349"/>
            <a:ext cx="2473398" cy="227402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3865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2EBA8-BD74-5791-D374-9FD633B976F1}"/>
              </a:ext>
            </a:extLst>
          </p:cNvPr>
          <p:cNvGrpSpPr/>
          <p:nvPr/>
        </p:nvGrpSpPr>
        <p:grpSpPr>
          <a:xfrm>
            <a:off x="3154057" y="539926"/>
            <a:ext cx="7919720" cy="5713095"/>
            <a:chOff x="0" y="0"/>
            <a:chExt cx="7919720" cy="5713095"/>
          </a:xfrm>
        </p:grpSpPr>
        <p:pic>
          <p:nvPicPr>
            <p:cNvPr id="3" name="Picture 2">
              <a:extLst>
                <a:ext uri="{FF2B5EF4-FFF2-40B4-BE49-F238E27FC236}">
                  <a16:creationId xmlns:a16="http://schemas.microsoft.com/office/drawing/2014/main" id="{A0B8980A-1E70-EDC8-1743-F56B7A162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19720" cy="5713095"/>
            </a:xfrm>
            <a:prstGeom prst="rect">
              <a:avLst/>
            </a:prstGeom>
            <a:noFill/>
          </p:spPr>
        </p:pic>
        <p:sp>
          <p:nvSpPr>
            <p:cNvPr id="4" name="Text Box 2">
              <a:extLst>
                <a:ext uri="{FF2B5EF4-FFF2-40B4-BE49-F238E27FC236}">
                  <a16:creationId xmlns:a16="http://schemas.microsoft.com/office/drawing/2014/main" id="{620EBAE9-8C61-355C-733A-19385C8341EE}"/>
                </a:ext>
              </a:extLst>
            </p:cNvPr>
            <p:cNvSpPr txBox="1">
              <a:spLocks noChangeArrowheads="1"/>
            </p:cNvSpPr>
            <p:nvPr/>
          </p:nvSpPr>
          <p:spPr bwMode="auto">
            <a:xfrm>
              <a:off x="2162287" y="75304"/>
              <a:ext cx="4163060" cy="4083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US" sz="1600" b="1">
                  <a:effectLst/>
                  <a:latin typeface="Segoe UI" panose="020B0502040204020203" pitchFamily="34" charset="0"/>
                  <a:ea typeface="Aptos" panose="020B0004020202020204" pitchFamily="34" charset="0"/>
                  <a:cs typeface="Times New Roman" panose="02020603050405020304" pitchFamily="18" charset="0"/>
                </a:rPr>
                <a:t>4’ 33” </a:t>
              </a:r>
              <a:r>
                <a:rPr lang="en-US" sz="1400">
                  <a:effectLst/>
                  <a:latin typeface="Segoe UI" panose="020B0502040204020203" pitchFamily="34" charset="0"/>
                  <a:ea typeface="Aptos" panose="020B0004020202020204" pitchFamily="34" charset="0"/>
                  <a:cs typeface="Times New Roman" panose="02020603050405020304" pitchFamily="18" charset="0"/>
                </a:rPr>
                <a:t>(In Proportional Notation) by John Cage</a:t>
              </a:r>
              <a:endParaRPr lang="en-GB" sz="110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661AB4A7-0AA7-BBD1-DE0A-D2AA6286B586}"/>
              </a:ext>
            </a:extLst>
          </p:cNvPr>
          <p:cNvPicPr>
            <a:picLocks noChangeAspect="1"/>
          </p:cNvPicPr>
          <p:nvPr/>
        </p:nvPicPr>
        <p:blipFill rotWithShape="1">
          <a:blip r:embed="rId3" cstate="print"/>
          <a:srcRect l="30225" r="5525"/>
          <a:stretch>
            <a:fillRect/>
          </a:stretch>
        </p:blipFill>
        <p:spPr bwMode="auto">
          <a:xfrm flipH="1">
            <a:off x="367692" y="539926"/>
            <a:ext cx="1354380" cy="1796483"/>
          </a:xfrm>
          <a:prstGeom prst="rect">
            <a:avLst/>
          </a:prstGeom>
          <a:noFill/>
          <a:ln w="9525" cap="flat" cmpd="sng" algn="ctr">
            <a:solidFill>
              <a:srgbClr val="00B0F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6" name="Picture 1027" descr="C:\Artists\monkeythought.gif">
            <a:extLst>
              <a:ext uri="{FF2B5EF4-FFF2-40B4-BE49-F238E27FC236}">
                <a16:creationId xmlns:a16="http://schemas.microsoft.com/office/drawing/2014/main" id="{B8372C6D-4876-BC6A-DCE0-2AB7D35B71D3}"/>
              </a:ext>
            </a:extLst>
          </p:cNvPr>
          <p:cNvPicPr>
            <a:picLocks noChangeAspect="1" noChangeArrowheads="1" noCrop="1"/>
          </p:cNvPicPr>
          <p:nvPr/>
        </p:nvPicPr>
        <p:blipFill>
          <a:blip r:embed="rId4"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385992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A833CD-E698-AD55-7070-BD4A46426887}"/>
              </a:ext>
            </a:extLst>
          </p:cNvPr>
          <p:cNvSpPr txBox="1"/>
          <p:nvPr/>
        </p:nvSpPr>
        <p:spPr>
          <a:xfrm>
            <a:off x="5813401" y="4570338"/>
            <a:ext cx="6098874" cy="1815882"/>
          </a:xfrm>
          <a:prstGeom prst="rect">
            <a:avLst/>
          </a:prstGeom>
          <a:noFill/>
        </p:spPr>
        <p:txBody>
          <a:bodyPr wrap="square">
            <a:spAutoFit/>
          </a:bodyPr>
          <a:lstStyle/>
          <a:p>
            <a:pPr algn="r"/>
            <a:r>
              <a:rPr lang="en-US" sz="2800" i="1">
                <a:latin typeface="Segoe UI" panose="020B0502040204020203" pitchFamily="34" charset="0"/>
                <a:cs typeface="Segoe UI" panose="020B0502040204020203" pitchFamily="34" charset="0"/>
              </a:rPr>
              <a:t>“There's no such thing as silence. What they thought was silence, because they didn't know how to listen, was full of accidental sounds.” </a:t>
            </a:r>
          </a:p>
        </p:txBody>
      </p:sp>
      <p:sp>
        <p:nvSpPr>
          <p:cNvPr id="5" name="TextBox 4">
            <a:extLst>
              <a:ext uri="{FF2B5EF4-FFF2-40B4-BE49-F238E27FC236}">
                <a16:creationId xmlns:a16="http://schemas.microsoft.com/office/drawing/2014/main" id="{4CC200CF-18F3-4B9E-DA6C-EE62A88863E9}"/>
              </a:ext>
            </a:extLst>
          </p:cNvPr>
          <p:cNvSpPr txBox="1"/>
          <p:nvPr/>
        </p:nvSpPr>
        <p:spPr>
          <a:xfrm>
            <a:off x="4870976" y="363833"/>
            <a:ext cx="7184365" cy="4098558"/>
          </a:xfrm>
          <a:prstGeom prst="rect">
            <a:avLst/>
          </a:prstGeom>
          <a:noFill/>
        </p:spPr>
        <p:txBody>
          <a:bodyPr wrap="square">
            <a:spAutoFit/>
          </a:bodyPr>
          <a:lstStyle/>
          <a:p>
            <a:pPr>
              <a:lnSpc>
                <a:spcPct val="95000"/>
              </a:lnSpc>
              <a:spcAft>
                <a:spcPts val="800"/>
              </a:spcAft>
              <a:buNone/>
            </a:pPr>
            <a:r>
              <a:rPr lang="en-GB" sz="3600" b="1" err="1">
                <a:latin typeface="Segoe UI" panose="020B0502040204020203" pitchFamily="34" charset="0"/>
                <a:cs typeface="Segoe UI" panose="020B0502040204020203" pitchFamily="34" charset="0"/>
              </a:rPr>
              <a:t>UnCaging</a:t>
            </a:r>
            <a:r>
              <a:rPr lang="en-GB" sz="3600" b="1">
                <a:latin typeface="Segoe UI" panose="020B0502040204020203" pitchFamily="34" charset="0"/>
                <a:cs typeface="Segoe UI" panose="020B0502040204020203" pitchFamily="34" charset="0"/>
              </a:rPr>
              <a:t> Ears</a:t>
            </a:r>
          </a:p>
          <a:p>
            <a:pPr>
              <a:lnSpc>
                <a:spcPct val="95000"/>
              </a:lnSpc>
              <a:spcAft>
                <a:spcPts val="800"/>
              </a:spcAft>
            </a:pPr>
            <a:r>
              <a:rPr lang="en-US" sz="2800"/>
              <a:t>John Cage on the first performance of his composition 4’33” by pianist John Tudor</a:t>
            </a:r>
            <a:endParaRPr lang="en-GB" sz="2800"/>
          </a:p>
          <a:p>
            <a:pPr>
              <a:lnSpc>
                <a:spcPct val="95000"/>
              </a:lnSpc>
              <a:spcAft>
                <a:spcPts val="800"/>
              </a:spcAft>
              <a:buNone/>
            </a:pPr>
            <a:r>
              <a:rPr lang="en-GB" sz="2800" i="1">
                <a:latin typeface="Segoe UI" panose="020B0502040204020203" pitchFamily="34" charset="0"/>
                <a:cs typeface="Segoe UI" panose="020B0502040204020203" pitchFamily="34" charset="0"/>
              </a:rPr>
              <a:t>“You could hear the wind stirring outside during the first movement. During the second, raindrops began pattering the roof, and during the third people themselves made all kinds of interesting sounds as they talked or walked out.”  </a:t>
            </a:r>
          </a:p>
        </p:txBody>
      </p:sp>
      <p:pic>
        <p:nvPicPr>
          <p:cNvPr id="4098" name="Picture 2" descr="John Cage: Was he a genius or a joker? - The Globe and Mail">
            <a:extLst>
              <a:ext uri="{FF2B5EF4-FFF2-40B4-BE49-F238E27FC236}">
                <a16:creationId xmlns:a16="http://schemas.microsoft.com/office/drawing/2014/main" id="{DC84C24D-7E05-E596-A5A8-F8FF81845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1116" y="4618615"/>
            <a:ext cx="1212285" cy="171932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98EDB1-9E6A-9630-DA51-4DB25B582D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1262009">
            <a:off x="770659" y="3333455"/>
            <a:ext cx="3129951" cy="2257871"/>
          </a:xfrm>
          <a:prstGeom prst="rect">
            <a:avLst/>
          </a:prstGeom>
          <a:noFill/>
        </p:spPr>
      </p:pic>
      <p:pic>
        <p:nvPicPr>
          <p:cNvPr id="7170" name="Picture 2" descr="John Cage - 4'33&quot; by David Tudor - YouTube">
            <a:extLst>
              <a:ext uri="{FF2B5EF4-FFF2-40B4-BE49-F238E27FC236}">
                <a16:creationId xmlns:a16="http://schemas.microsoft.com/office/drawing/2014/main" id="{BB509E25-E050-B783-01C4-85E23C3E161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12973" t="6824" b="12116"/>
          <a:stretch>
            <a:fillRect/>
          </a:stretch>
        </p:blipFill>
        <p:spPr bwMode="auto">
          <a:xfrm>
            <a:off x="667401" y="505639"/>
            <a:ext cx="3180848" cy="222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848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EFCFD-D3E9-19CD-2D68-78E277CAA43B}"/>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8D75223-1048-78D7-E90B-68B588FDC56F}"/>
              </a:ext>
            </a:extLst>
          </p:cNvPr>
          <p:cNvGrpSpPr/>
          <p:nvPr/>
        </p:nvGrpSpPr>
        <p:grpSpPr>
          <a:xfrm>
            <a:off x="1795413" y="572452"/>
            <a:ext cx="7919720" cy="5713095"/>
            <a:chOff x="0" y="0"/>
            <a:chExt cx="7919720" cy="5713095"/>
          </a:xfrm>
        </p:grpSpPr>
        <p:pic>
          <p:nvPicPr>
            <p:cNvPr id="3" name="Picture 2">
              <a:extLst>
                <a:ext uri="{FF2B5EF4-FFF2-40B4-BE49-F238E27FC236}">
                  <a16:creationId xmlns:a16="http://schemas.microsoft.com/office/drawing/2014/main" id="{69B4F0BD-44DA-2D85-0C55-35E2758760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19720" cy="5713095"/>
            </a:xfrm>
            <a:prstGeom prst="rect">
              <a:avLst/>
            </a:prstGeom>
            <a:noFill/>
          </p:spPr>
        </p:pic>
        <p:sp>
          <p:nvSpPr>
            <p:cNvPr id="4" name="Text Box 2">
              <a:extLst>
                <a:ext uri="{FF2B5EF4-FFF2-40B4-BE49-F238E27FC236}">
                  <a16:creationId xmlns:a16="http://schemas.microsoft.com/office/drawing/2014/main" id="{977890BC-7E3D-5455-9238-F2C0896AE732}"/>
                </a:ext>
              </a:extLst>
            </p:cNvPr>
            <p:cNvSpPr txBox="1">
              <a:spLocks noChangeArrowheads="1"/>
            </p:cNvSpPr>
            <p:nvPr/>
          </p:nvSpPr>
          <p:spPr bwMode="auto">
            <a:xfrm>
              <a:off x="2162287" y="75304"/>
              <a:ext cx="4163060" cy="40830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buNone/>
              </a:pPr>
              <a:r>
                <a:rPr lang="en-US" sz="1600" b="1">
                  <a:effectLst/>
                  <a:latin typeface="Segoe UI" panose="020B0502040204020203" pitchFamily="34" charset="0"/>
                  <a:ea typeface="Aptos" panose="020B0004020202020204" pitchFamily="34" charset="0"/>
                  <a:cs typeface="Times New Roman" panose="02020603050405020304" pitchFamily="18" charset="0"/>
                </a:rPr>
                <a:t>4’ 33” </a:t>
              </a:r>
              <a:r>
                <a:rPr lang="en-US" sz="1400">
                  <a:effectLst/>
                  <a:latin typeface="Segoe UI" panose="020B0502040204020203" pitchFamily="34" charset="0"/>
                  <a:ea typeface="Aptos" panose="020B0004020202020204" pitchFamily="34" charset="0"/>
                  <a:cs typeface="Times New Roman" panose="02020603050405020304" pitchFamily="18" charset="0"/>
                </a:rPr>
                <a:t>(In Proportional Notation) by John Cage</a:t>
              </a:r>
              <a:endParaRPr lang="en-GB" sz="1100">
                <a:effectLst/>
                <a:latin typeface="Aptos" panose="020B0004020202020204" pitchFamily="34" charset="0"/>
                <a:ea typeface="Aptos" panose="020B0004020202020204" pitchFamily="34" charset="0"/>
                <a:cs typeface="Times New Roman" panose="02020603050405020304" pitchFamily="18" charset="0"/>
              </a:endParaRPr>
            </a:p>
          </p:txBody>
        </p:sp>
      </p:grpSp>
      <p:pic>
        <p:nvPicPr>
          <p:cNvPr id="5" name="Picture 4">
            <a:extLst>
              <a:ext uri="{FF2B5EF4-FFF2-40B4-BE49-F238E27FC236}">
                <a16:creationId xmlns:a16="http://schemas.microsoft.com/office/drawing/2014/main" id="{68D12AC4-F27D-1B9F-4FFB-81D6B49A6E50}"/>
              </a:ext>
            </a:extLst>
          </p:cNvPr>
          <p:cNvPicPr>
            <a:picLocks noChangeAspect="1"/>
          </p:cNvPicPr>
          <p:nvPr/>
        </p:nvPicPr>
        <p:blipFill rotWithShape="1">
          <a:blip r:embed="rId3" cstate="print"/>
          <a:srcRect l="30225" r="5525"/>
          <a:stretch>
            <a:fillRect/>
          </a:stretch>
        </p:blipFill>
        <p:spPr bwMode="auto">
          <a:xfrm flipH="1">
            <a:off x="351386" y="572452"/>
            <a:ext cx="1039276" cy="1378521"/>
          </a:xfrm>
          <a:prstGeom prst="rect">
            <a:avLst/>
          </a:prstGeom>
          <a:noFill/>
          <a:ln w="9525" cap="flat" cmpd="sng" algn="ctr">
            <a:solidFill>
              <a:srgbClr val="00B0F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DE3438BF-4E0F-8E75-645C-4C00B5F34654}"/>
              </a:ext>
            </a:extLst>
          </p:cNvPr>
          <p:cNvSpPr txBox="1"/>
          <p:nvPr/>
        </p:nvSpPr>
        <p:spPr>
          <a:xfrm>
            <a:off x="9928748" y="4346555"/>
            <a:ext cx="1837683" cy="1938992"/>
          </a:xfrm>
          <a:prstGeom prst="rect">
            <a:avLst/>
          </a:prstGeom>
          <a:noFill/>
        </p:spPr>
        <p:txBody>
          <a:bodyPr wrap="square">
            <a:spAutoFit/>
          </a:bodyPr>
          <a:lstStyle/>
          <a:p>
            <a:pPr algn="ctr"/>
            <a:r>
              <a:rPr lang="en-US" sz="2000" dirty="0">
                <a:solidFill>
                  <a:srgbClr val="0070C0"/>
                </a:solidFill>
                <a:latin typeface="Segoe UI" panose="020B0502040204020203" pitchFamily="34" charset="0"/>
                <a:cs typeface="Segoe UI" panose="020B0502040204020203" pitchFamily="34" charset="0"/>
              </a:rPr>
              <a:t>Why not try it out - with any instrument or players or audience or setting?</a:t>
            </a:r>
          </a:p>
        </p:txBody>
      </p:sp>
    </p:spTree>
    <p:extLst>
      <p:ext uri="{BB962C8B-B14F-4D97-AF65-F5344CB8AC3E}">
        <p14:creationId xmlns:p14="http://schemas.microsoft.com/office/powerpoint/2010/main" val="39285024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27B7EA-6F25-4420-181E-DFFE49B3D244}"/>
              </a:ext>
            </a:extLst>
          </p:cNvPr>
          <p:cNvPicPr>
            <a:picLocks noChangeAspect="1"/>
          </p:cNvPicPr>
          <p:nvPr/>
        </p:nvPicPr>
        <p:blipFill>
          <a:blip r:embed="rId2"/>
          <a:srcRect l="11539" t="7543" r="11126" b="8007"/>
          <a:stretch>
            <a:fillRect/>
          </a:stretch>
        </p:blipFill>
        <p:spPr>
          <a:xfrm>
            <a:off x="3381554" y="617995"/>
            <a:ext cx="5148362" cy="5622010"/>
          </a:xfrm>
          <a:prstGeom prst="rect">
            <a:avLst/>
          </a:prstGeom>
        </p:spPr>
      </p:pic>
      <p:pic>
        <p:nvPicPr>
          <p:cNvPr id="3" name="Picture 1027" descr="C:\Artists\monkeythought.gif">
            <a:extLst>
              <a:ext uri="{FF2B5EF4-FFF2-40B4-BE49-F238E27FC236}">
                <a16:creationId xmlns:a16="http://schemas.microsoft.com/office/drawing/2014/main" id="{058AD44F-363B-4B6F-7F3D-E19480CB8E47}"/>
              </a:ext>
            </a:extLst>
          </p:cNvPr>
          <p:cNvPicPr>
            <a:picLocks noChangeAspect="1" noChangeArrowheads="1" noCrop="1"/>
          </p:cNvPicPr>
          <p:nvPr/>
        </p:nvPicPr>
        <p:blipFill>
          <a:blip r:embed="rId3" cstate="print"/>
          <a:srcRect/>
          <a:stretch>
            <a:fillRect/>
          </a:stretch>
        </p:blipFill>
        <p:spPr bwMode="auto">
          <a:xfrm>
            <a:off x="9200436" y="1227059"/>
            <a:ext cx="990600" cy="947738"/>
          </a:xfrm>
          <a:prstGeom prst="rect">
            <a:avLst/>
          </a:prstGeom>
          <a:noFill/>
        </p:spPr>
      </p:pic>
    </p:spTree>
    <p:extLst>
      <p:ext uri="{BB962C8B-B14F-4D97-AF65-F5344CB8AC3E}">
        <p14:creationId xmlns:p14="http://schemas.microsoft.com/office/powerpoint/2010/main" val="14470519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ackground with black text&#10;&#10;AI-generated content may be incorrect.">
            <a:extLst>
              <a:ext uri="{FF2B5EF4-FFF2-40B4-BE49-F238E27FC236}">
                <a16:creationId xmlns:a16="http://schemas.microsoft.com/office/drawing/2014/main" id="{D16FC5FE-1D8A-1BA5-CA8F-A3AF5D343E3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26681" b="1374"/>
          <a:stretch>
            <a:fillRect/>
          </a:stretch>
        </p:blipFill>
        <p:spPr bwMode="auto">
          <a:xfrm>
            <a:off x="2047373" y="243957"/>
            <a:ext cx="8865176" cy="638113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descr="A person with a mustache&#10;&#10;AI-generated content may be incorrect.">
            <a:extLst>
              <a:ext uri="{FF2B5EF4-FFF2-40B4-BE49-F238E27FC236}">
                <a16:creationId xmlns:a16="http://schemas.microsoft.com/office/drawing/2014/main" id="{3BAD69E7-6C19-C57C-19B8-85171F3A25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14" r="12048"/>
          <a:stretch>
            <a:fillRect/>
          </a:stretch>
        </p:blipFill>
        <p:spPr bwMode="auto">
          <a:xfrm>
            <a:off x="2473690" y="5056308"/>
            <a:ext cx="1539718" cy="13099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395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A945DFFD-2B91-3641-5113-D5D3269755A2}"/>
              </a:ext>
            </a:extLst>
          </p:cNvPr>
          <p:cNvPicPr>
            <a:picLocks noChangeAspect="1"/>
          </p:cNvPicPr>
          <p:nvPr/>
        </p:nvPicPr>
        <p:blipFill>
          <a:blip r:embed="rId2"/>
          <a:stretch>
            <a:fillRect/>
          </a:stretch>
        </p:blipFill>
        <p:spPr>
          <a:xfrm>
            <a:off x="1500631" y="5271315"/>
            <a:ext cx="2380890" cy="880649"/>
          </a:xfrm>
          <a:prstGeom prst="rect">
            <a:avLst/>
          </a:prstGeom>
        </p:spPr>
      </p:pic>
      <p:pic>
        <p:nvPicPr>
          <p:cNvPr id="6150" name="Picture 1" descr="A black and white logo&#10;&#10;AI-generated content may be incorrect.">
            <a:extLst>
              <a:ext uri="{FF2B5EF4-FFF2-40B4-BE49-F238E27FC236}">
                <a16:creationId xmlns:a16="http://schemas.microsoft.com/office/drawing/2014/main" id="{1ABD202B-C01F-04E4-ACB4-D2E213524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4993" y="488792"/>
            <a:ext cx="2829239" cy="23019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853BBD1-50AD-2CA4-D894-A450CD52F982}"/>
              </a:ext>
            </a:extLst>
          </p:cNvPr>
          <p:cNvSpPr>
            <a:spLocks noChangeArrowheads="1"/>
          </p:cNvSpPr>
          <p:nvPr/>
        </p:nvSpPr>
        <p:spPr bwMode="auto">
          <a:xfrm>
            <a:off x="4986069" y="2790764"/>
            <a:ext cx="6122386"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br>
              <a:rPr kumimoji="0" lang="en-US" altLang="en-US" sz="1400" b="0" i="0"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kumimoji="0" lang="en-US" altLang="en-US" sz="2400" b="1" i="1"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“We begin our next 100 years with an updated image and logo for the Library.</a:t>
            </a:r>
            <a:r>
              <a:rPr kumimoji="0" lang="en-US" altLang="en-US" sz="2400" b="0" i="1"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 </a:t>
            </a:r>
            <a:br>
              <a:rPr kumimoji="0" lang="en-US" altLang="en-US" sz="2400" b="0" i="1"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br>
            <a:r>
              <a:rPr kumimoji="0" lang="en-US" altLang="en-US" sz="2400" b="0" i="1" u="none" strike="noStrike" cap="none" normalizeH="0" baseline="0">
                <a:ln>
                  <a:noFill/>
                </a:ln>
                <a:solidFill>
                  <a:schemeClr val="tx1"/>
                </a:solidFill>
                <a:effectLst/>
                <a:latin typeface="Segoe UI" panose="020B0502040204020203" pitchFamily="34" charset="0"/>
                <a:ea typeface="Calibri" panose="020F0502020204030204" pitchFamily="34" charset="0"/>
                <a:cs typeface="Segoe UI" panose="020B0502040204020203" pitchFamily="34" charset="0"/>
              </a:rPr>
              <a:t>Our new logo is based on the ‘interrobang’, a curious punctuation mark used to show questioning and surprise: a question asked (?) and an answer given (!). The symbol is so apt for the Library - a place where answers are found in books, original documents, online resources and from our staff.”</a:t>
            </a:r>
          </a:p>
          <a:p>
            <a:pPr marL="0" marR="0" lvl="0" indent="0"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a:ln>
                <a:noFill/>
              </a:ln>
              <a:solidFill>
                <a:schemeClr val="tx1"/>
              </a:solidFill>
              <a:effectLst/>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9D4FEA06-F585-9E4D-FAD5-C4EA1014087A}"/>
              </a:ext>
            </a:extLst>
          </p:cNvPr>
          <p:cNvPicPr>
            <a:picLocks noChangeAspect="1"/>
          </p:cNvPicPr>
          <p:nvPr/>
        </p:nvPicPr>
        <p:blipFill>
          <a:blip r:embed="rId4"/>
          <a:stretch>
            <a:fillRect/>
          </a:stretch>
        </p:blipFill>
        <p:spPr>
          <a:xfrm>
            <a:off x="4986069" y="488792"/>
            <a:ext cx="3399174" cy="2301972"/>
          </a:xfrm>
          <a:prstGeom prst="rect">
            <a:avLst/>
          </a:prstGeom>
        </p:spPr>
      </p:pic>
    </p:spTree>
    <p:extLst>
      <p:ext uri="{BB962C8B-B14F-4D97-AF65-F5344CB8AC3E}">
        <p14:creationId xmlns:p14="http://schemas.microsoft.com/office/powerpoint/2010/main" val="291162113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B49F4-437E-F745-5890-0983F13508FD}"/>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3A1081D9-5D40-8AB1-DBA5-BB846608C185}"/>
              </a:ext>
            </a:extLst>
          </p:cNvPr>
          <p:cNvPicPr>
            <a:picLocks noChangeAspect="1" noChangeArrowheads="1" noCrop="1"/>
          </p:cNvPicPr>
          <p:nvPr/>
        </p:nvPicPr>
        <p:blipFill>
          <a:blip r:embed="rId2" cstate="print"/>
          <a:srcRect/>
          <a:stretch>
            <a:fillRect/>
          </a:stretch>
        </p:blipFill>
        <p:spPr bwMode="auto">
          <a:xfrm>
            <a:off x="10765765" y="5365106"/>
            <a:ext cx="990600" cy="947738"/>
          </a:xfrm>
          <a:prstGeom prst="rect">
            <a:avLst/>
          </a:prstGeom>
          <a:noFill/>
        </p:spPr>
      </p:pic>
      <p:pic>
        <p:nvPicPr>
          <p:cNvPr id="2" name="Picture 1">
            <a:extLst>
              <a:ext uri="{FF2B5EF4-FFF2-40B4-BE49-F238E27FC236}">
                <a16:creationId xmlns:a16="http://schemas.microsoft.com/office/drawing/2014/main" id="{4D3E0997-C11A-D64F-81A4-C36867216A25}"/>
              </a:ext>
            </a:extLst>
          </p:cNvPr>
          <p:cNvPicPr>
            <a:picLocks noChangeAspect="1"/>
          </p:cNvPicPr>
          <p:nvPr/>
        </p:nvPicPr>
        <p:blipFill>
          <a:blip r:embed="rId3"/>
          <a:stretch>
            <a:fillRect/>
          </a:stretch>
        </p:blipFill>
        <p:spPr>
          <a:xfrm>
            <a:off x="2688904" y="605234"/>
            <a:ext cx="5972017" cy="5324701"/>
          </a:xfrm>
          <a:prstGeom prst="rect">
            <a:avLst/>
          </a:prstGeom>
        </p:spPr>
      </p:pic>
    </p:spTree>
    <p:extLst>
      <p:ext uri="{BB962C8B-B14F-4D97-AF65-F5344CB8AC3E}">
        <p14:creationId xmlns:p14="http://schemas.microsoft.com/office/powerpoint/2010/main" val="87223168"/>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4D1C7A-8F92-764A-1BD8-93B66303046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19304" y="324928"/>
            <a:ext cx="4914900" cy="2895600"/>
          </a:xfrm>
          <a:prstGeom prst="rect">
            <a:avLst/>
          </a:prstGeom>
        </p:spPr>
      </p:pic>
      <p:pic>
        <p:nvPicPr>
          <p:cNvPr id="3" name="Picture 2" descr="A black and white logo&#10;&#10;AI-generated content may be incorrect.">
            <a:extLst>
              <a:ext uri="{FF2B5EF4-FFF2-40B4-BE49-F238E27FC236}">
                <a16:creationId xmlns:a16="http://schemas.microsoft.com/office/drawing/2014/main" id="{4FFA7583-196B-5078-E054-B6EA8AC0AF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49" r="31703" b="24551"/>
          <a:stretch>
            <a:fillRect/>
          </a:stretch>
        </p:blipFill>
        <p:spPr bwMode="auto">
          <a:xfrm>
            <a:off x="4395517" y="3429000"/>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E7AD45-0997-0AF6-EC84-76764EDC68BF}"/>
              </a:ext>
            </a:extLst>
          </p:cNvPr>
          <p:cNvSpPr txBox="1"/>
          <p:nvPr/>
        </p:nvSpPr>
        <p:spPr>
          <a:xfrm>
            <a:off x="5913407" y="324928"/>
            <a:ext cx="4914900" cy="4832092"/>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THE CASE FOR </a:t>
            </a:r>
          </a:p>
          <a:p>
            <a:r>
              <a:rPr lang="en-US" sz="3600" b="1">
                <a:solidFill>
                  <a:schemeClr val="bg1"/>
                </a:solidFill>
                <a:latin typeface="Segoe UI" panose="020B0502040204020203" pitchFamily="34" charset="0"/>
                <a:cs typeface="Segoe UI" panose="020B0502040204020203" pitchFamily="34" charset="0"/>
              </a:rPr>
              <a:t>CURIOSITY </a:t>
            </a:r>
          </a:p>
          <a:p>
            <a:r>
              <a:rPr lang="en-US" sz="3600" b="1">
                <a:solidFill>
                  <a:schemeClr val="bg1"/>
                </a:solidFill>
                <a:latin typeface="Segoe UI" panose="020B0502040204020203" pitchFamily="34" charset="0"/>
                <a:cs typeface="Segoe UI" panose="020B0502040204020203" pitchFamily="34" charset="0"/>
              </a:rPr>
              <a:t>PANEL</a:t>
            </a:r>
          </a:p>
          <a:p>
            <a:endParaRPr lang="en-US" sz="3600">
              <a:solidFill>
                <a:schemeClr val="bg1"/>
              </a:solidFill>
              <a:latin typeface="Segoe UI" panose="020B0502040204020203" pitchFamily="34" charset="0"/>
              <a:cs typeface="Segoe UI" panose="020B0502040204020203" pitchFamily="34" charset="0"/>
            </a:endParaRPr>
          </a:p>
          <a:p>
            <a:endParaRPr lang="en-US" sz="3600">
              <a:solidFill>
                <a:schemeClr val="bg1"/>
              </a:solidFill>
              <a:latin typeface="Segoe UI" panose="020B0502040204020203" pitchFamily="34" charset="0"/>
              <a:cs typeface="Segoe UI" panose="020B0502040204020203" pitchFamily="34" charset="0"/>
            </a:endParaRPr>
          </a:p>
          <a:p>
            <a:endParaRPr lang="en-US" sz="3200">
              <a:solidFill>
                <a:schemeClr val="bg1"/>
              </a:solidFill>
              <a:latin typeface="Segoe UI" panose="020B0502040204020203" pitchFamily="34" charset="0"/>
              <a:cs typeface="Segoe UI" panose="020B0502040204020203" pitchFamily="34" charset="0"/>
            </a:endParaRPr>
          </a:p>
          <a:p>
            <a:endParaRPr lang="en-US" sz="3200">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Exploring the value of uncertainty</a:t>
            </a:r>
          </a:p>
        </p:txBody>
      </p:sp>
    </p:spTree>
    <p:extLst>
      <p:ext uri="{BB962C8B-B14F-4D97-AF65-F5344CB8AC3E}">
        <p14:creationId xmlns:p14="http://schemas.microsoft.com/office/powerpoint/2010/main" val="663804618"/>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42FDE-D120-AC3A-301E-CF79411B3B41}"/>
              </a:ext>
            </a:extLst>
          </p:cNvPr>
          <p:cNvPicPr>
            <a:picLocks noChangeAspect="1"/>
          </p:cNvPicPr>
          <p:nvPr/>
        </p:nvPicPr>
        <p:blipFill>
          <a:blip r:embed="rId2"/>
          <a:stretch>
            <a:fillRect/>
          </a:stretch>
        </p:blipFill>
        <p:spPr>
          <a:xfrm>
            <a:off x="1433643" y="500761"/>
            <a:ext cx="9822077" cy="5856478"/>
          </a:xfrm>
          <a:prstGeom prst="rect">
            <a:avLst/>
          </a:prstGeom>
        </p:spPr>
      </p:pic>
    </p:spTree>
    <p:extLst>
      <p:ext uri="{BB962C8B-B14F-4D97-AF65-F5344CB8AC3E}">
        <p14:creationId xmlns:p14="http://schemas.microsoft.com/office/powerpoint/2010/main" val="2006643638"/>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F5C4D1E7-4237-43AE-1252-C687AF521A06}"/>
              </a:ext>
            </a:extLst>
          </p:cNvPr>
          <p:cNvSpPr txBox="1">
            <a:spLocks noChangeArrowheads="1"/>
          </p:cNvSpPr>
          <p:nvPr/>
        </p:nvSpPr>
        <p:spPr bwMode="auto">
          <a:xfrm>
            <a:off x="4862365" y="338837"/>
            <a:ext cx="6679777" cy="3315722"/>
          </a:xfrm>
          <a:custGeom>
            <a:avLst/>
            <a:gdLst>
              <a:gd name="connsiteX0" fmla="*/ 0 w 6679777"/>
              <a:gd name="connsiteY0" fmla="*/ 0 h 3315722"/>
              <a:gd name="connsiteX1" fmla="*/ 467584 w 6679777"/>
              <a:gd name="connsiteY1" fmla="*/ 0 h 3315722"/>
              <a:gd name="connsiteX2" fmla="*/ 1202360 w 6679777"/>
              <a:gd name="connsiteY2" fmla="*/ 0 h 3315722"/>
              <a:gd name="connsiteX3" fmla="*/ 1803540 w 6679777"/>
              <a:gd name="connsiteY3" fmla="*/ 0 h 3315722"/>
              <a:gd name="connsiteX4" fmla="*/ 2471517 w 6679777"/>
              <a:gd name="connsiteY4" fmla="*/ 0 h 3315722"/>
              <a:gd name="connsiteX5" fmla="*/ 3273091 w 6679777"/>
              <a:gd name="connsiteY5" fmla="*/ 0 h 3315722"/>
              <a:gd name="connsiteX6" fmla="*/ 3807473 w 6679777"/>
              <a:gd name="connsiteY6" fmla="*/ 0 h 3315722"/>
              <a:gd name="connsiteX7" fmla="*/ 4542248 w 6679777"/>
              <a:gd name="connsiteY7" fmla="*/ 0 h 3315722"/>
              <a:gd name="connsiteX8" fmla="*/ 5076631 w 6679777"/>
              <a:gd name="connsiteY8" fmla="*/ 0 h 3315722"/>
              <a:gd name="connsiteX9" fmla="*/ 5744608 w 6679777"/>
              <a:gd name="connsiteY9" fmla="*/ 0 h 3315722"/>
              <a:gd name="connsiteX10" fmla="*/ 6679777 w 6679777"/>
              <a:gd name="connsiteY10" fmla="*/ 0 h 3315722"/>
              <a:gd name="connsiteX11" fmla="*/ 6679777 w 6679777"/>
              <a:gd name="connsiteY11" fmla="*/ 563673 h 3315722"/>
              <a:gd name="connsiteX12" fmla="*/ 6679777 w 6679777"/>
              <a:gd name="connsiteY12" fmla="*/ 1293132 h 3315722"/>
              <a:gd name="connsiteX13" fmla="*/ 6679777 w 6679777"/>
              <a:gd name="connsiteY13" fmla="*/ 1956276 h 3315722"/>
              <a:gd name="connsiteX14" fmla="*/ 6679777 w 6679777"/>
              <a:gd name="connsiteY14" fmla="*/ 2685735 h 3315722"/>
              <a:gd name="connsiteX15" fmla="*/ 6679777 w 6679777"/>
              <a:gd name="connsiteY15" fmla="*/ 3315722 h 3315722"/>
              <a:gd name="connsiteX16" fmla="*/ 6078597 w 6679777"/>
              <a:gd name="connsiteY16" fmla="*/ 3315722 h 3315722"/>
              <a:gd name="connsiteX17" fmla="*/ 5477417 w 6679777"/>
              <a:gd name="connsiteY17" fmla="*/ 3315722 h 3315722"/>
              <a:gd name="connsiteX18" fmla="*/ 4742642 w 6679777"/>
              <a:gd name="connsiteY18" fmla="*/ 3315722 h 3315722"/>
              <a:gd name="connsiteX19" fmla="*/ 4074664 w 6679777"/>
              <a:gd name="connsiteY19" fmla="*/ 3315722 h 3315722"/>
              <a:gd name="connsiteX20" fmla="*/ 3273091 w 6679777"/>
              <a:gd name="connsiteY20" fmla="*/ 3315722 h 3315722"/>
              <a:gd name="connsiteX21" fmla="*/ 2471517 w 6679777"/>
              <a:gd name="connsiteY21" fmla="*/ 3315722 h 3315722"/>
              <a:gd name="connsiteX22" fmla="*/ 1736742 w 6679777"/>
              <a:gd name="connsiteY22" fmla="*/ 3315722 h 3315722"/>
              <a:gd name="connsiteX23" fmla="*/ 1001967 w 6679777"/>
              <a:gd name="connsiteY23" fmla="*/ 3315722 h 3315722"/>
              <a:gd name="connsiteX24" fmla="*/ 0 w 6679777"/>
              <a:gd name="connsiteY24" fmla="*/ 3315722 h 3315722"/>
              <a:gd name="connsiteX25" fmla="*/ 0 w 6679777"/>
              <a:gd name="connsiteY25" fmla="*/ 2718892 h 3315722"/>
              <a:gd name="connsiteX26" fmla="*/ 0 w 6679777"/>
              <a:gd name="connsiteY26" fmla="*/ 2055748 h 3315722"/>
              <a:gd name="connsiteX27" fmla="*/ 0 w 6679777"/>
              <a:gd name="connsiteY27" fmla="*/ 1392603 h 3315722"/>
              <a:gd name="connsiteX28" fmla="*/ 0 w 6679777"/>
              <a:gd name="connsiteY28" fmla="*/ 828930 h 3315722"/>
              <a:gd name="connsiteX29" fmla="*/ 0 w 6679777"/>
              <a:gd name="connsiteY29" fmla="*/ 0 h 3315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679777" h="3315722" fill="none" extrusionOk="0">
                <a:moveTo>
                  <a:pt x="0" y="0"/>
                </a:moveTo>
                <a:cubicBezTo>
                  <a:pt x="136809" y="1675"/>
                  <a:pt x="295386" y="-10353"/>
                  <a:pt x="467584" y="0"/>
                </a:cubicBezTo>
                <a:cubicBezTo>
                  <a:pt x="639782" y="10353"/>
                  <a:pt x="993698" y="35739"/>
                  <a:pt x="1202360" y="0"/>
                </a:cubicBezTo>
                <a:cubicBezTo>
                  <a:pt x="1411022" y="-35739"/>
                  <a:pt x="1568688" y="18827"/>
                  <a:pt x="1803540" y="0"/>
                </a:cubicBezTo>
                <a:cubicBezTo>
                  <a:pt x="2038392" y="-18827"/>
                  <a:pt x="2218703" y="-25375"/>
                  <a:pt x="2471517" y="0"/>
                </a:cubicBezTo>
                <a:cubicBezTo>
                  <a:pt x="2724331" y="25375"/>
                  <a:pt x="2874968" y="9631"/>
                  <a:pt x="3273091" y="0"/>
                </a:cubicBezTo>
                <a:cubicBezTo>
                  <a:pt x="3671214" y="-9631"/>
                  <a:pt x="3571247" y="18857"/>
                  <a:pt x="3807473" y="0"/>
                </a:cubicBezTo>
                <a:cubicBezTo>
                  <a:pt x="4043699" y="-18857"/>
                  <a:pt x="4262352" y="-22159"/>
                  <a:pt x="4542248" y="0"/>
                </a:cubicBezTo>
                <a:cubicBezTo>
                  <a:pt x="4822144" y="22159"/>
                  <a:pt x="4941905" y="-11820"/>
                  <a:pt x="5076631" y="0"/>
                </a:cubicBezTo>
                <a:cubicBezTo>
                  <a:pt x="5211357" y="11820"/>
                  <a:pt x="5492167" y="-12568"/>
                  <a:pt x="5744608" y="0"/>
                </a:cubicBezTo>
                <a:cubicBezTo>
                  <a:pt x="5997049" y="12568"/>
                  <a:pt x="6241584" y="-42384"/>
                  <a:pt x="6679777" y="0"/>
                </a:cubicBezTo>
                <a:cubicBezTo>
                  <a:pt x="6668399" y="195097"/>
                  <a:pt x="6658103" y="393211"/>
                  <a:pt x="6679777" y="563673"/>
                </a:cubicBezTo>
                <a:cubicBezTo>
                  <a:pt x="6701451" y="734135"/>
                  <a:pt x="6694348" y="1075344"/>
                  <a:pt x="6679777" y="1293132"/>
                </a:cubicBezTo>
                <a:cubicBezTo>
                  <a:pt x="6665206" y="1510920"/>
                  <a:pt x="6692079" y="1696461"/>
                  <a:pt x="6679777" y="1956276"/>
                </a:cubicBezTo>
                <a:cubicBezTo>
                  <a:pt x="6667475" y="2216091"/>
                  <a:pt x="6704541" y="2368815"/>
                  <a:pt x="6679777" y="2685735"/>
                </a:cubicBezTo>
                <a:cubicBezTo>
                  <a:pt x="6655013" y="3002655"/>
                  <a:pt x="6651578" y="3049760"/>
                  <a:pt x="6679777" y="3315722"/>
                </a:cubicBezTo>
                <a:cubicBezTo>
                  <a:pt x="6490413" y="3287676"/>
                  <a:pt x="6320970" y="3300015"/>
                  <a:pt x="6078597" y="3315722"/>
                </a:cubicBezTo>
                <a:cubicBezTo>
                  <a:pt x="5836224" y="3331429"/>
                  <a:pt x="5736301" y="3325715"/>
                  <a:pt x="5477417" y="3315722"/>
                </a:cubicBezTo>
                <a:cubicBezTo>
                  <a:pt x="5218533" y="3305729"/>
                  <a:pt x="5000014" y="3342669"/>
                  <a:pt x="4742642" y="3315722"/>
                </a:cubicBezTo>
                <a:cubicBezTo>
                  <a:pt x="4485271" y="3288775"/>
                  <a:pt x="4386195" y="3295247"/>
                  <a:pt x="4074664" y="3315722"/>
                </a:cubicBezTo>
                <a:cubicBezTo>
                  <a:pt x="3763133" y="3336197"/>
                  <a:pt x="3606860" y="3354806"/>
                  <a:pt x="3273091" y="3315722"/>
                </a:cubicBezTo>
                <a:cubicBezTo>
                  <a:pt x="2939322" y="3276638"/>
                  <a:pt x="2731894" y="3290214"/>
                  <a:pt x="2471517" y="3315722"/>
                </a:cubicBezTo>
                <a:cubicBezTo>
                  <a:pt x="2211140" y="3341230"/>
                  <a:pt x="1947526" y="3327443"/>
                  <a:pt x="1736742" y="3315722"/>
                </a:cubicBezTo>
                <a:cubicBezTo>
                  <a:pt x="1525959" y="3304001"/>
                  <a:pt x="1237705" y="3326716"/>
                  <a:pt x="1001967" y="3315722"/>
                </a:cubicBezTo>
                <a:cubicBezTo>
                  <a:pt x="766230" y="3304728"/>
                  <a:pt x="378715" y="3337657"/>
                  <a:pt x="0" y="3315722"/>
                </a:cubicBezTo>
                <a:cubicBezTo>
                  <a:pt x="28318" y="3097213"/>
                  <a:pt x="-16131" y="2855730"/>
                  <a:pt x="0" y="2718892"/>
                </a:cubicBezTo>
                <a:cubicBezTo>
                  <a:pt x="16131" y="2582054"/>
                  <a:pt x="9367" y="2370689"/>
                  <a:pt x="0" y="2055748"/>
                </a:cubicBezTo>
                <a:cubicBezTo>
                  <a:pt x="-9367" y="1740807"/>
                  <a:pt x="16259" y="1632780"/>
                  <a:pt x="0" y="1392603"/>
                </a:cubicBezTo>
                <a:cubicBezTo>
                  <a:pt x="-16259" y="1152426"/>
                  <a:pt x="-9552" y="1065559"/>
                  <a:pt x="0" y="828930"/>
                </a:cubicBezTo>
                <a:cubicBezTo>
                  <a:pt x="9552" y="592301"/>
                  <a:pt x="-17059" y="265657"/>
                  <a:pt x="0" y="0"/>
                </a:cubicBezTo>
                <a:close/>
              </a:path>
              <a:path w="6679777" h="3315722" stroke="0" extrusionOk="0">
                <a:moveTo>
                  <a:pt x="0" y="0"/>
                </a:moveTo>
                <a:cubicBezTo>
                  <a:pt x="172991" y="-3554"/>
                  <a:pt x="321187" y="8968"/>
                  <a:pt x="601180" y="0"/>
                </a:cubicBezTo>
                <a:cubicBezTo>
                  <a:pt x="881173" y="-8968"/>
                  <a:pt x="876183" y="7110"/>
                  <a:pt x="1068764" y="0"/>
                </a:cubicBezTo>
                <a:cubicBezTo>
                  <a:pt x="1261345" y="-7110"/>
                  <a:pt x="1573033" y="13980"/>
                  <a:pt x="1870338" y="0"/>
                </a:cubicBezTo>
                <a:cubicBezTo>
                  <a:pt x="2167643" y="-13980"/>
                  <a:pt x="2230516" y="18886"/>
                  <a:pt x="2471517" y="0"/>
                </a:cubicBezTo>
                <a:cubicBezTo>
                  <a:pt x="2712518" y="-18886"/>
                  <a:pt x="2799262" y="5140"/>
                  <a:pt x="3072697" y="0"/>
                </a:cubicBezTo>
                <a:cubicBezTo>
                  <a:pt x="3346132" y="-5140"/>
                  <a:pt x="3478554" y="6549"/>
                  <a:pt x="3874271" y="0"/>
                </a:cubicBezTo>
                <a:cubicBezTo>
                  <a:pt x="4269988" y="-6549"/>
                  <a:pt x="4175280" y="15214"/>
                  <a:pt x="4408653" y="0"/>
                </a:cubicBezTo>
                <a:cubicBezTo>
                  <a:pt x="4642026" y="-15214"/>
                  <a:pt x="4971409" y="-34992"/>
                  <a:pt x="5210226" y="0"/>
                </a:cubicBezTo>
                <a:cubicBezTo>
                  <a:pt x="5449043" y="34992"/>
                  <a:pt x="5769795" y="-17494"/>
                  <a:pt x="6011799" y="0"/>
                </a:cubicBezTo>
                <a:cubicBezTo>
                  <a:pt x="6253803" y="17494"/>
                  <a:pt x="6480933" y="-19817"/>
                  <a:pt x="6679777" y="0"/>
                </a:cubicBezTo>
                <a:cubicBezTo>
                  <a:pt x="6658765" y="222712"/>
                  <a:pt x="6706413" y="564505"/>
                  <a:pt x="6679777" y="729459"/>
                </a:cubicBezTo>
                <a:cubicBezTo>
                  <a:pt x="6653141" y="894413"/>
                  <a:pt x="6684215" y="1131908"/>
                  <a:pt x="6679777" y="1425760"/>
                </a:cubicBezTo>
                <a:cubicBezTo>
                  <a:pt x="6675339" y="1719612"/>
                  <a:pt x="6673860" y="1814146"/>
                  <a:pt x="6679777" y="1989433"/>
                </a:cubicBezTo>
                <a:cubicBezTo>
                  <a:pt x="6685694" y="2164720"/>
                  <a:pt x="6668432" y="2432652"/>
                  <a:pt x="6679777" y="2652578"/>
                </a:cubicBezTo>
                <a:cubicBezTo>
                  <a:pt x="6691122" y="2872505"/>
                  <a:pt x="6695849" y="3044872"/>
                  <a:pt x="6679777" y="3315722"/>
                </a:cubicBezTo>
                <a:cubicBezTo>
                  <a:pt x="6509438" y="3335809"/>
                  <a:pt x="6237295" y="3340834"/>
                  <a:pt x="6011799" y="3315722"/>
                </a:cubicBezTo>
                <a:cubicBezTo>
                  <a:pt x="5786303" y="3290610"/>
                  <a:pt x="5439824" y="3344340"/>
                  <a:pt x="5210226" y="3315722"/>
                </a:cubicBezTo>
                <a:cubicBezTo>
                  <a:pt x="4980628" y="3287104"/>
                  <a:pt x="4678843" y="3309996"/>
                  <a:pt x="4542248" y="3315722"/>
                </a:cubicBezTo>
                <a:cubicBezTo>
                  <a:pt x="4405653" y="3321448"/>
                  <a:pt x="4304278" y="3295245"/>
                  <a:pt x="4074664" y="3315722"/>
                </a:cubicBezTo>
                <a:cubicBezTo>
                  <a:pt x="3845050" y="3336199"/>
                  <a:pt x="3671460" y="3328960"/>
                  <a:pt x="3540282" y="3315722"/>
                </a:cubicBezTo>
                <a:cubicBezTo>
                  <a:pt x="3409104" y="3302484"/>
                  <a:pt x="2924715" y="3299613"/>
                  <a:pt x="2738709" y="3315722"/>
                </a:cubicBezTo>
                <a:cubicBezTo>
                  <a:pt x="2552703" y="3331831"/>
                  <a:pt x="2289268" y="3318001"/>
                  <a:pt x="2070731" y="3315722"/>
                </a:cubicBezTo>
                <a:cubicBezTo>
                  <a:pt x="1852194" y="3313443"/>
                  <a:pt x="1790261" y="3341535"/>
                  <a:pt x="1536349" y="3315722"/>
                </a:cubicBezTo>
                <a:cubicBezTo>
                  <a:pt x="1282437" y="3289909"/>
                  <a:pt x="1046819" y="3282495"/>
                  <a:pt x="868371" y="3315722"/>
                </a:cubicBezTo>
                <a:cubicBezTo>
                  <a:pt x="689923" y="3348949"/>
                  <a:pt x="317686" y="3305314"/>
                  <a:pt x="0" y="3315722"/>
                </a:cubicBezTo>
                <a:cubicBezTo>
                  <a:pt x="-11096" y="3076782"/>
                  <a:pt x="12025" y="2986613"/>
                  <a:pt x="0" y="2752049"/>
                </a:cubicBezTo>
                <a:cubicBezTo>
                  <a:pt x="-12025" y="2517485"/>
                  <a:pt x="24365" y="2344946"/>
                  <a:pt x="0" y="2055748"/>
                </a:cubicBezTo>
                <a:cubicBezTo>
                  <a:pt x="-24365" y="1766550"/>
                  <a:pt x="22893" y="1671959"/>
                  <a:pt x="0" y="1458918"/>
                </a:cubicBezTo>
                <a:cubicBezTo>
                  <a:pt x="-22893" y="1245877"/>
                  <a:pt x="-29098" y="1002034"/>
                  <a:pt x="0" y="729459"/>
                </a:cubicBezTo>
                <a:cubicBezTo>
                  <a:pt x="29098" y="456884"/>
                  <a:pt x="34072" y="203667"/>
                  <a:pt x="0" y="0"/>
                </a:cubicBezTo>
                <a:close/>
              </a:path>
            </a:pathLst>
          </a:custGeom>
          <a:solidFill>
            <a:srgbClr val="FFFFFF"/>
          </a:solidFill>
          <a:ln w="47625" cmpd="thickThin">
            <a:noFill/>
            <a:miter lim="800000"/>
            <a:headEnd/>
            <a:tailE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rot="0" vert="horz" wrap="square" lIns="91440" tIns="45720" rIns="91440" bIns="45720" anchor="t" anchorCtr="0">
            <a:noAutofit/>
          </a:bodyPr>
          <a:lstStyle/>
          <a:p>
            <a:pPr>
              <a:buNone/>
            </a:pPr>
            <a:r>
              <a:rPr lang="en-GB" sz="2400" b="1">
                <a:effectLst/>
                <a:latin typeface="Segoe UI" panose="020B0502040204020203" pitchFamily="34" charset="0"/>
                <a:ea typeface="Aptos" panose="020B0004020202020204" pitchFamily="34" charset="0"/>
                <a:cs typeface="Segoe UI" panose="020B0502040204020203" pitchFamily="34" charset="0"/>
              </a:rPr>
              <a:t>“But maybe our ideas are completely off.</a:t>
            </a:r>
            <a:r>
              <a:rPr lang="en-GB" sz="2400">
                <a:effectLst/>
                <a:latin typeface="Segoe UI" panose="020B0502040204020203" pitchFamily="34" charset="0"/>
                <a:ea typeface="Aptos" panose="020B0004020202020204" pitchFamily="34" charset="0"/>
                <a:cs typeface="Segoe UI" panose="020B0502040204020203" pitchFamily="34" charset="0"/>
              </a:rPr>
              <a:t> </a:t>
            </a:r>
            <a:r>
              <a:rPr lang="en-GB" sz="2400" b="1">
                <a:effectLst/>
                <a:latin typeface="Segoe UI" panose="020B0502040204020203" pitchFamily="34" charset="0"/>
                <a:ea typeface="Aptos" panose="020B0004020202020204" pitchFamily="34" charset="0"/>
                <a:cs typeface="Segoe UI" panose="020B0502040204020203" pitchFamily="34" charset="0"/>
              </a:rPr>
              <a:t>Maybe asteroid Psyche is made of some other substance that is both spectrally featureless and yet less dense than metal.  </a:t>
            </a:r>
            <a:endParaRPr lang="en-GB" sz="2400">
              <a:effectLst/>
              <a:latin typeface="Segoe UI" panose="020B0502040204020203" pitchFamily="34" charset="0"/>
              <a:ea typeface="Aptos" panose="020B0004020202020204" pitchFamily="34" charset="0"/>
              <a:cs typeface="Segoe UI" panose="020B0502040204020203" pitchFamily="34" charset="0"/>
            </a:endParaRPr>
          </a:p>
          <a:p>
            <a:pPr>
              <a:buNone/>
            </a:pPr>
            <a:r>
              <a:rPr lang="en-GB" sz="2400" b="1">
                <a:effectLst/>
                <a:latin typeface="Segoe UI" panose="020B0502040204020203" pitchFamily="34" charset="0"/>
                <a:ea typeface="Aptos" panose="020B0004020202020204" pitchFamily="34" charset="0"/>
                <a:cs typeface="Segoe UI" panose="020B0502040204020203" pitchFamily="34" charset="0"/>
              </a:rPr>
              <a:t> </a:t>
            </a:r>
            <a:endParaRPr lang="en-GB" sz="2400">
              <a:effectLst/>
              <a:latin typeface="Segoe UI" panose="020B0502040204020203" pitchFamily="34" charset="0"/>
              <a:ea typeface="Aptos" panose="020B0004020202020204" pitchFamily="34" charset="0"/>
              <a:cs typeface="Segoe UI" panose="020B0502040204020203" pitchFamily="34" charset="0"/>
            </a:endParaRPr>
          </a:p>
          <a:p>
            <a:pPr>
              <a:buNone/>
            </a:pPr>
            <a:r>
              <a:rPr lang="en-GB" sz="2400" b="1">
                <a:effectLst/>
                <a:latin typeface="Segoe UI" panose="020B0502040204020203" pitchFamily="34" charset="0"/>
                <a:ea typeface="Aptos" panose="020B0004020202020204" pitchFamily="34" charset="0"/>
                <a:cs typeface="Segoe UI" panose="020B0502040204020203" pitchFamily="34" charset="0"/>
              </a:rPr>
              <a:t>“Sometimes we can get stuck on preconceptions, ideas that are welded together by chance. Sometimes we can’t just open our minds to see new possibilities.”</a:t>
            </a:r>
            <a:endParaRPr lang="en-GB" sz="2400">
              <a:effectLst/>
              <a:latin typeface="Segoe UI" panose="020B0502040204020203" pitchFamily="34" charset="0"/>
              <a:ea typeface="Aptos" panose="020B0004020202020204" pitchFamily="34" charset="0"/>
              <a:cs typeface="Segoe UI" panose="020B0502040204020203" pitchFamily="34" charset="0"/>
            </a:endParaRPr>
          </a:p>
          <a:p>
            <a:pPr algn="ctr">
              <a:lnSpc>
                <a:spcPct val="107000"/>
              </a:lnSpc>
              <a:spcAft>
                <a:spcPts val="800"/>
              </a:spcAft>
              <a:buNone/>
            </a:pPr>
            <a:r>
              <a:rPr lang="en-GB" sz="600">
                <a:effectLst/>
                <a:latin typeface="Segoe UI" panose="020B0502040204020203" pitchFamily="34" charset="0"/>
                <a:ea typeface="Aptos" panose="020B0004020202020204" pitchFamily="34" charset="0"/>
                <a:cs typeface="Times New Roman" panose="02020603050405020304" pitchFamily="18" charset="0"/>
              </a:rPr>
              <a:t> </a:t>
            </a:r>
            <a:endParaRPr lang="en-GB" sz="1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2E92F2F-9126-B947-584B-99BBB10EB953}"/>
              </a:ext>
            </a:extLst>
          </p:cNvPr>
          <p:cNvPicPr>
            <a:picLocks noChangeAspect="1"/>
          </p:cNvPicPr>
          <p:nvPr/>
        </p:nvPicPr>
        <p:blipFill>
          <a:blip r:embed="rId3"/>
          <a:stretch>
            <a:fillRect/>
          </a:stretch>
        </p:blipFill>
        <p:spPr>
          <a:xfrm>
            <a:off x="1584329" y="4187026"/>
            <a:ext cx="3004925" cy="2248489"/>
          </a:xfrm>
          <a:prstGeom prst="rect">
            <a:avLst/>
          </a:prstGeom>
        </p:spPr>
      </p:pic>
      <p:pic>
        <p:nvPicPr>
          <p:cNvPr id="5" name="Picture 4">
            <a:extLst>
              <a:ext uri="{FF2B5EF4-FFF2-40B4-BE49-F238E27FC236}">
                <a16:creationId xmlns:a16="http://schemas.microsoft.com/office/drawing/2014/main" id="{DB5913F0-179E-B954-FBE9-C9029FD41B32}"/>
              </a:ext>
            </a:extLst>
          </p:cNvPr>
          <p:cNvPicPr>
            <a:picLocks noChangeAspect="1"/>
          </p:cNvPicPr>
          <p:nvPr/>
        </p:nvPicPr>
        <p:blipFill>
          <a:blip r:embed="rId4"/>
          <a:stretch>
            <a:fillRect/>
          </a:stretch>
        </p:blipFill>
        <p:spPr>
          <a:xfrm>
            <a:off x="1170655" y="380948"/>
            <a:ext cx="3418599" cy="3048052"/>
          </a:xfrm>
          <a:prstGeom prst="rect">
            <a:avLst/>
          </a:prstGeom>
        </p:spPr>
      </p:pic>
      <p:sp>
        <p:nvSpPr>
          <p:cNvPr id="9" name="TextBox 8">
            <a:extLst>
              <a:ext uri="{FF2B5EF4-FFF2-40B4-BE49-F238E27FC236}">
                <a16:creationId xmlns:a16="http://schemas.microsoft.com/office/drawing/2014/main" id="{70362640-6A9C-0058-C2E6-A99CCA8809E3}"/>
              </a:ext>
            </a:extLst>
          </p:cNvPr>
          <p:cNvSpPr txBox="1"/>
          <p:nvPr/>
        </p:nvSpPr>
        <p:spPr>
          <a:xfrm>
            <a:off x="4862366" y="4567860"/>
            <a:ext cx="6098874" cy="1951303"/>
          </a:xfrm>
          <a:prstGeom prst="rect">
            <a:avLst/>
          </a:prstGeom>
          <a:noFill/>
        </p:spPr>
        <p:txBody>
          <a:bodyPr wrap="square">
            <a:spAutoFit/>
          </a:bodyPr>
          <a:lstStyle/>
          <a:p>
            <a:pPr marL="0" marR="0" lvl="0" indent="0" defTabSz="4572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Br Guy Consolmagno SJ Director of the Vatican Observatory: in Missions Accomplished More or Less, </a:t>
            </a:r>
            <a:b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br>
            <a: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in The Tablet June 2025.</a:t>
            </a:r>
          </a:p>
          <a:p>
            <a:pPr marL="0" marR="0" lvl="0" indent="0" defTabSz="4572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He’s seen at </a:t>
            </a:r>
            <a:r>
              <a:rPr kumimoji="0" lang="en-GB" b="0" i="0" u="none" strike="noStrike" kern="1200" cap="none" spc="0" normalizeH="0" baseline="0" noProof="0" err="1">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Castelgandolfo</a:t>
            </a:r>
            <a: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 greeting Pope Leo X!V, who popped </a:t>
            </a:r>
            <a:r>
              <a:rPr lang="en-GB">
                <a:solidFill>
                  <a:prstClr val="black"/>
                </a:solidFill>
                <a:latin typeface="Segoe UI" panose="020B0502040204020203" pitchFamily="34" charset="0"/>
                <a:ea typeface="Aptos" panose="020B0004020202020204" pitchFamily="34" charset="0"/>
                <a:cs typeface="Segoe UI" panose="020B0502040204020203" pitchFamily="34" charset="0"/>
              </a:rPr>
              <a:t>round from his quarters </a:t>
            </a:r>
            <a:r>
              <a:rPr kumimoji="0" lang="en-GB" b="0"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to meet astronomy students. </a:t>
            </a:r>
            <a:r>
              <a:rPr lang="en-GB">
                <a:solidFill>
                  <a:prstClr val="black"/>
                </a:solidFill>
                <a:latin typeface="Segoe UI" panose="020B0502040204020203" pitchFamily="34" charset="0"/>
                <a:ea typeface="Aptos" panose="020B0004020202020204" pitchFamily="34" charset="0"/>
                <a:cs typeface="Segoe UI" panose="020B0502040204020203" pitchFamily="34" charset="0"/>
              </a:rPr>
              <a:t>T</a:t>
            </a:r>
            <a:r>
              <a:rPr kumimoji="0" lang="en-GB"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he Vatican Observatory was founded</a:t>
            </a:r>
            <a:r>
              <a:rPr lang="en-GB">
                <a:solidFill>
                  <a:prstClr val="black"/>
                </a:solidFill>
                <a:latin typeface="Segoe UI" panose="020B0502040204020203" pitchFamily="34" charset="0"/>
                <a:ea typeface="Aptos" panose="020B0004020202020204" pitchFamily="34" charset="0"/>
                <a:cs typeface="Segoe UI" panose="020B0502040204020203" pitchFamily="34" charset="0"/>
              </a:rPr>
              <a:t> in </a:t>
            </a:r>
            <a:r>
              <a:rPr kumimoji="0" lang="en-GB"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1774</a:t>
            </a:r>
            <a:r>
              <a:rPr lang="en-GB">
                <a:solidFill>
                  <a:prstClr val="black"/>
                </a:solidFill>
                <a:latin typeface="Segoe UI" panose="020B0502040204020203" pitchFamily="34" charset="0"/>
                <a:ea typeface="Aptos" panose="020B0004020202020204" pitchFamily="34" charset="0"/>
                <a:cs typeface="Segoe UI" panose="020B0502040204020203" pitchFamily="34" charset="0"/>
              </a:rPr>
              <a:t>.</a:t>
            </a:r>
            <a:endParaRPr kumimoji="0" lang="en-GB" i="0" u="none" strike="noStrike" kern="1200" cap="none" spc="0" normalizeH="0" baseline="0" noProof="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endParaRPr>
          </a:p>
        </p:txBody>
      </p:sp>
    </p:spTree>
    <p:extLst>
      <p:ext uri="{BB962C8B-B14F-4D97-AF65-F5344CB8AC3E}">
        <p14:creationId xmlns:p14="http://schemas.microsoft.com/office/powerpoint/2010/main" val="485950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881193-F5D7-8571-1CFE-6414E2FF16DA}"/>
              </a:ext>
            </a:extLst>
          </p:cNvPr>
          <p:cNvPicPr>
            <a:picLocks noChangeAspect="1"/>
          </p:cNvPicPr>
          <p:nvPr/>
        </p:nvPicPr>
        <p:blipFill>
          <a:blip r:embed="rId2"/>
          <a:stretch>
            <a:fillRect/>
          </a:stretch>
        </p:blipFill>
        <p:spPr>
          <a:xfrm>
            <a:off x="1252045" y="494511"/>
            <a:ext cx="4441389" cy="5868977"/>
          </a:xfrm>
          <a:prstGeom prst="rect">
            <a:avLst/>
          </a:prstGeom>
        </p:spPr>
      </p:pic>
      <p:pic>
        <p:nvPicPr>
          <p:cNvPr id="5" name="Picture 4">
            <a:extLst>
              <a:ext uri="{FF2B5EF4-FFF2-40B4-BE49-F238E27FC236}">
                <a16:creationId xmlns:a16="http://schemas.microsoft.com/office/drawing/2014/main" id="{EC0F05C9-9A8A-B466-FB7D-DBCDCE5B1C93}"/>
              </a:ext>
            </a:extLst>
          </p:cNvPr>
          <p:cNvPicPr>
            <a:picLocks noChangeAspect="1"/>
          </p:cNvPicPr>
          <p:nvPr/>
        </p:nvPicPr>
        <p:blipFill>
          <a:blip r:embed="rId3"/>
          <a:stretch>
            <a:fillRect/>
          </a:stretch>
        </p:blipFill>
        <p:spPr>
          <a:xfrm>
            <a:off x="6713465" y="439020"/>
            <a:ext cx="4104059" cy="5873473"/>
          </a:xfrm>
          <a:prstGeom prst="rect">
            <a:avLst/>
          </a:prstGeom>
        </p:spPr>
      </p:pic>
    </p:spTree>
    <p:extLst>
      <p:ext uri="{BB962C8B-B14F-4D97-AF65-F5344CB8AC3E}">
        <p14:creationId xmlns:p14="http://schemas.microsoft.com/office/powerpoint/2010/main" val="2574947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DB98EC-00EC-F63F-87FE-1DCE074C8A3B}"/>
              </a:ext>
            </a:extLst>
          </p:cNvPr>
          <p:cNvSpPr txBox="1"/>
          <p:nvPr/>
        </p:nvSpPr>
        <p:spPr>
          <a:xfrm>
            <a:off x="3687792" y="327197"/>
            <a:ext cx="7302260" cy="5940088"/>
          </a:xfrm>
          <a:prstGeom prst="rect">
            <a:avLst/>
          </a:prstGeom>
          <a:noFill/>
        </p:spPr>
        <p:txBody>
          <a:bodyPr wrap="square">
            <a:spAutoFit/>
          </a:bodyPr>
          <a:lstStyle/>
          <a:p>
            <a:r>
              <a:rPr lang="en-US" sz="2000" b="1">
                <a:latin typeface="Segoe UI" panose="020B0502040204020203" pitchFamily="34" charset="0"/>
                <a:cs typeface="Segoe UI" panose="020B0502040204020203" pitchFamily="34" charset="0"/>
              </a:rPr>
              <a:t>I think it's much more interesting to live not knowing than to have answers which might be wrong.</a:t>
            </a:r>
          </a:p>
          <a:p>
            <a:endParaRPr lang="en-US" sz="2000" b="1">
              <a:latin typeface="Segoe UI" panose="020B0502040204020203" pitchFamily="34" charset="0"/>
              <a:cs typeface="Segoe UI" panose="020B0502040204020203" pitchFamily="34" charset="0"/>
            </a:endParaRPr>
          </a:p>
          <a:p>
            <a:r>
              <a:rPr lang="en-US" sz="2000" b="1">
                <a:latin typeface="Segoe UI" panose="020B0502040204020203" pitchFamily="34" charset="0"/>
                <a:cs typeface="Segoe UI" panose="020B0502040204020203" pitchFamily="34" charset="0"/>
              </a:rPr>
              <a:t>I have approximate answers, and possible beliefs, and different degrees of uncertainty about different things, but I am not absolutely sure of anything.</a:t>
            </a:r>
          </a:p>
          <a:p>
            <a:endParaRPr lang="en-US" sz="2000" b="1">
              <a:latin typeface="Segoe UI" panose="020B0502040204020203" pitchFamily="34" charset="0"/>
              <a:cs typeface="Segoe UI" panose="020B0502040204020203" pitchFamily="34" charset="0"/>
            </a:endParaRPr>
          </a:p>
          <a:p>
            <a:r>
              <a:rPr lang="en-US" sz="2000" b="1">
                <a:latin typeface="Segoe UI" panose="020B0502040204020203" pitchFamily="34" charset="0"/>
                <a:cs typeface="Segoe UI" panose="020B0502040204020203" pitchFamily="34" charset="0"/>
              </a:rPr>
              <a:t>There are many things I don't know anything about, such as whether it means anything to ask "Why are we here?" I might think about it a little bit, and if I can't figure it out then I go on to something else.</a:t>
            </a:r>
          </a:p>
          <a:p>
            <a:endParaRPr lang="en-US" sz="2000" b="1">
              <a:latin typeface="Segoe UI" panose="020B0502040204020203" pitchFamily="34" charset="0"/>
              <a:cs typeface="Segoe UI" panose="020B0502040204020203" pitchFamily="34" charset="0"/>
            </a:endParaRPr>
          </a:p>
          <a:p>
            <a:r>
              <a:rPr lang="en-US" sz="2000" b="1">
                <a:latin typeface="Segoe UI" panose="020B0502040204020203" pitchFamily="34" charset="0"/>
                <a:cs typeface="Segoe UI" panose="020B0502040204020203" pitchFamily="34" charset="0"/>
              </a:rPr>
              <a:t>But I don't have to know an answer. I don't feel frightened by not knowing things, by being lost in the mysterious universe without having any purpose - which is the way it really is, as far as I can tell.</a:t>
            </a:r>
          </a:p>
          <a:p>
            <a:endParaRPr lang="en-US" sz="2000">
              <a:latin typeface="Segoe UI" panose="020B0502040204020203" pitchFamily="34" charset="0"/>
              <a:cs typeface="Segoe UI" panose="020B0502040204020203" pitchFamily="34" charset="0"/>
            </a:endParaRPr>
          </a:p>
          <a:p>
            <a:r>
              <a:rPr lang="en-US" sz="2000">
                <a:latin typeface="Segoe UI" panose="020B0502040204020203" pitchFamily="34" charset="0"/>
                <a:cs typeface="Segoe UI" panose="020B0502040204020203" pitchFamily="34" charset="0"/>
              </a:rPr>
              <a:t>Richard P. Feynman, theoretical physicist, drummer, and one of the most interesting writers you’ll ever come across</a:t>
            </a:r>
          </a:p>
        </p:txBody>
      </p:sp>
      <p:pic>
        <p:nvPicPr>
          <p:cNvPr id="8" name="Picture 7">
            <a:extLst>
              <a:ext uri="{FF2B5EF4-FFF2-40B4-BE49-F238E27FC236}">
                <a16:creationId xmlns:a16="http://schemas.microsoft.com/office/drawing/2014/main" id="{56530A90-2159-52CD-EE87-055A852CA32C}"/>
              </a:ext>
            </a:extLst>
          </p:cNvPr>
          <p:cNvPicPr>
            <a:picLocks noChangeAspect="1"/>
          </p:cNvPicPr>
          <p:nvPr/>
        </p:nvPicPr>
        <p:blipFill>
          <a:blip r:embed="rId2"/>
          <a:stretch>
            <a:fillRect/>
          </a:stretch>
        </p:blipFill>
        <p:spPr>
          <a:xfrm>
            <a:off x="641747" y="327197"/>
            <a:ext cx="2588330" cy="3882494"/>
          </a:xfrm>
          <a:prstGeom prst="rect">
            <a:avLst/>
          </a:prstGeom>
        </p:spPr>
      </p:pic>
      <p:pic>
        <p:nvPicPr>
          <p:cNvPr id="9" name="Picture 8" descr="A black and white logo&#10;&#10;AI-generated content may be incorrect.">
            <a:extLst>
              <a:ext uri="{FF2B5EF4-FFF2-40B4-BE49-F238E27FC236}">
                <a16:creationId xmlns:a16="http://schemas.microsoft.com/office/drawing/2014/main" id="{CA7EE72E-9337-55AE-5D41-693C609BCD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49" r="31703" b="24551"/>
          <a:stretch>
            <a:fillRect/>
          </a:stretch>
        </p:blipFill>
        <p:spPr bwMode="auto">
          <a:xfrm>
            <a:off x="1935912" y="4377906"/>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4235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20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C79F8D-DE0C-2B9D-7C55-2E6E3B3D828D}"/>
              </a:ext>
            </a:extLst>
          </p:cNvPr>
          <p:cNvPicPr>
            <a:picLocks noChangeAspect="1"/>
          </p:cNvPicPr>
          <p:nvPr/>
        </p:nvPicPr>
        <p:blipFill>
          <a:blip r:embed="rId2"/>
          <a:stretch>
            <a:fillRect/>
          </a:stretch>
        </p:blipFill>
        <p:spPr>
          <a:xfrm>
            <a:off x="688370" y="373079"/>
            <a:ext cx="9024164" cy="4837276"/>
          </a:xfrm>
          <a:prstGeom prst="rect">
            <a:avLst/>
          </a:prstGeom>
        </p:spPr>
      </p:pic>
      <p:pic>
        <p:nvPicPr>
          <p:cNvPr id="5" name="Picture 4">
            <a:extLst>
              <a:ext uri="{FF2B5EF4-FFF2-40B4-BE49-F238E27FC236}">
                <a16:creationId xmlns:a16="http://schemas.microsoft.com/office/drawing/2014/main" id="{CC471484-CC38-E5AA-5A38-9E490E8572C5}"/>
              </a:ext>
            </a:extLst>
          </p:cNvPr>
          <p:cNvPicPr>
            <a:picLocks noChangeAspect="1"/>
          </p:cNvPicPr>
          <p:nvPr/>
        </p:nvPicPr>
        <p:blipFill>
          <a:blip r:embed="rId3"/>
          <a:stretch>
            <a:fillRect/>
          </a:stretch>
        </p:blipFill>
        <p:spPr>
          <a:xfrm>
            <a:off x="10042884" y="4029171"/>
            <a:ext cx="1078190" cy="1200355"/>
          </a:xfrm>
          <a:prstGeom prst="rect">
            <a:avLst/>
          </a:prstGeom>
        </p:spPr>
      </p:pic>
      <p:pic>
        <p:nvPicPr>
          <p:cNvPr id="6" name="Picture 1027" descr="C:\Artists\monkeythought.gif">
            <a:extLst>
              <a:ext uri="{FF2B5EF4-FFF2-40B4-BE49-F238E27FC236}">
                <a16:creationId xmlns:a16="http://schemas.microsoft.com/office/drawing/2014/main" id="{123DE5B4-D432-44A5-3D58-A6D0500F8227}"/>
              </a:ext>
            </a:extLst>
          </p:cNvPr>
          <p:cNvPicPr>
            <a:picLocks noChangeAspect="1" noChangeArrowheads="1" noCrop="1"/>
          </p:cNvPicPr>
          <p:nvPr/>
        </p:nvPicPr>
        <p:blipFill>
          <a:blip r:embed="rId4" cstate="print"/>
          <a:srcRect/>
          <a:stretch>
            <a:fillRect/>
          </a:stretch>
        </p:blipFill>
        <p:spPr bwMode="auto">
          <a:xfrm>
            <a:off x="10513030" y="5451370"/>
            <a:ext cx="990600" cy="947738"/>
          </a:xfrm>
          <a:prstGeom prst="rect">
            <a:avLst/>
          </a:prstGeom>
          <a:noFill/>
        </p:spPr>
      </p:pic>
    </p:spTree>
    <p:extLst>
      <p:ext uri="{BB962C8B-B14F-4D97-AF65-F5344CB8AC3E}">
        <p14:creationId xmlns:p14="http://schemas.microsoft.com/office/powerpoint/2010/main" val="869141347"/>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E65A-388B-882C-F55A-F9076C60AC6A}"/>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17470ECF-50F3-F771-C806-0AF3CF3C59CD}"/>
              </a:ext>
            </a:extLst>
          </p:cNvPr>
          <p:cNvPicPr>
            <a:picLocks noChangeAspect="1" noChangeArrowheads="1" noCrop="1"/>
          </p:cNvPicPr>
          <p:nvPr/>
        </p:nvPicPr>
        <p:blipFill>
          <a:blip r:embed="rId2"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2495649666"/>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D589FF-A78A-624F-60E5-954706841975}"/>
              </a:ext>
            </a:extLst>
          </p:cNvPr>
          <p:cNvPicPr>
            <a:picLocks noChangeAspect="1"/>
          </p:cNvPicPr>
          <p:nvPr/>
        </p:nvPicPr>
        <p:blipFill>
          <a:blip r:embed="rId2"/>
          <a:stretch>
            <a:fillRect/>
          </a:stretch>
        </p:blipFill>
        <p:spPr>
          <a:xfrm>
            <a:off x="560986" y="376687"/>
            <a:ext cx="4351449" cy="2539041"/>
          </a:xfrm>
          <a:prstGeom prst="rect">
            <a:avLst/>
          </a:prstGeom>
          <a:ln w="47625">
            <a:solidFill>
              <a:schemeClr val="bg1"/>
            </a:solidFill>
          </a:ln>
        </p:spPr>
      </p:pic>
      <p:sp>
        <p:nvSpPr>
          <p:cNvPr id="4" name="TextBox 3">
            <a:extLst>
              <a:ext uri="{FF2B5EF4-FFF2-40B4-BE49-F238E27FC236}">
                <a16:creationId xmlns:a16="http://schemas.microsoft.com/office/drawing/2014/main" id="{975E4C25-FC51-38E0-8BB3-B934DFEDCEA0}"/>
              </a:ext>
            </a:extLst>
          </p:cNvPr>
          <p:cNvSpPr txBox="1"/>
          <p:nvPr/>
        </p:nvSpPr>
        <p:spPr>
          <a:xfrm>
            <a:off x="5240547" y="376687"/>
            <a:ext cx="6098874" cy="4524315"/>
          </a:xfrm>
          <a:prstGeom prst="rect">
            <a:avLst/>
          </a:prstGeom>
          <a:noFill/>
        </p:spPr>
        <p:txBody>
          <a:bodyPr wrap="square">
            <a:spAutoFit/>
          </a:bodyPr>
          <a:lstStyle/>
          <a:p>
            <a:r>
              <a:rPr lang="en-US" sz="3600" b="1">
                <a:solidFill>
                  <a:schemeClr val="bg1"/>
                </a:solidFill>
                <a:latin typeface="Segoe UI" panose="020B0502040204020203" pitchFamily="34" charset="0"/>
                <a:cs typeface="Segoe UI" panose="020B0502040204020203" pitchFamily="34" charset="0"/>
              </a:rPr>
              <a:t>THE </a:t>
            </a:r>
          </a:p>
          <a:p>
            <a:r>
              <a:rPr lang="en-US" sz="3600" b="1">
                <a:solidFill>
                  <a:schemeClr val="bg1"/>
                </a:solidFill>
                <a:latin typeface="Segoe UI" panose="020B0502040204020203" pitchFamily="34" charset="0"/>
                <a:cs typeface="Segoe UI" panose="020B0502040204020203" pitchFamily="34" charset="0"/>
              </a:rPr>
              <a:t>DAZZLE MIRROR </a:t>
            </a:r>
          </a:p>
          <a:p>
            <a:r>
              <a:rPr lang="en-US" sz="3600" b="1">
                <a:solidFill>
                  <a:schemeClr val="bg1"/>
                </a:solidFill>
                <a:latin typeface="Segoe UI" panose="020B0502040204020203" pitchFamily="34" charset="0"/>
                <a:cs typeface="Segoe UI" panose="020B0502040204020203" pitchFamily="34" charset="0"/>
              </a:rPr>
              <a:t>PANEL</a:t>
            </a:r>
          </a:p>
          <a:p>
            <a:endParaRPr lang="en-US" sz="3600">
              <a:solidFill>
                <a:schemeClr val="bg1"/>
              </a:solidFill>
              <a:latin typeface="Segoe UI" panose="020B0502040204020203" pitchFamily="34" charset="0"/>
              <a:cs typeface="Segoe UI" panose="020B0502040204020203" pitchFamily="34" charset="0"/>
            </a:endParaRPr>
          </a:p>
          <a:p>
            <a:endParaRPr lang="en-US" sz="3600">
              <a:solidFill>
                <a:schemeClr val="bg1"/>
              </a:solidFill>
              <a:latin typeface="Segoe UI" panose="020B0502040204020203" pitchFamily="34" charset="0"/>
              <a:cs typeface="Segoe UI" panose="020B0502040204020203" pitchFamily="34" charset="0"/>
            </a:endParaRPr>
          </a:p>
          <a:p>
            <a:endParaRPr lang="en-US" sz="3600">
              <a:solidFill>
                <a:schemeClr val="bg1"/>
              </a:solidFill>
              <a:latin typeface="Segoe UI" panose="020B0502040204020203" pitchFamily="34" charset="0"/>
              <a:cs typeface="Segoe UI" panose="020B0502040204020203" pitchFamily="34" charset="0"/>
            </a:endParaRPr>
          </a:p>
          <a:p>
            <a:r>
              <a:rPr lang="en-US" sz="3600">
                <a:solidFill>
                  <a:schemeClr val="bg1"/>
                </a:solidFill>
                <a:latin typeface="Segoe UI" panose="020B0502040204020203" pitchFamily="34" charset="0"/>
                <a:cs typeface="Segoe UI" panose="020B0502040204020203" pitchFamily="34" charset="0"/>
              </a:rPr>
              <a:t>Seeing yourself as a living mosaic…</a:t>
            </a:r>
          </a:p>
        </p:txBody>
      </p:sp>
      <p:pic>
        <p:nvPicPr>
          <p:cNvPr id="6" name="Picture 5">
            <a:extLst>
              <a:ext uri="{FF2B5EF4-FFF2-40B4-BE49-F238E27FC236}">
                <a16:creationId xmlns:a16="http://schemas.microsoft.com/office/drawing/2014/main" id="{4F403788-925D-4E14-2746-C02F2DFFF5DA}"/>
              </a:ext>
            </a:extLst>
          </p:cNvPr>
          <p:cNvPicPr>
            <a:picLocks noChangeAspect="1"/>
          </p:cNvPicPr>
          <p:nvPr/>
        </p:nvPicPr>
        <p:blipFill>
          <a:blip r:embed="rId3"/>
          <a:stretch>
            <a:fillRect/>
          </a:stretch>
        </p:blipFill>
        <p:spPr>
          <a:xfrm>
            <a:off x="3747998" y="3064373"/>
            <a:ext cx="1164437" cy="1755800"/>
          </a:xfrm>
          <a:prstGeom prst="rect">
            <a:avLst/>
          </a:prstGeom>
        </p:spPr>
      </p:pic>
    </p:spTree>
    <p:extLst>
      <p:ext uri="{BB962C8B-B14F-4D97-AF65-F5344CB8AC3E}">
        <p14:creationId xmlns:p14="http://schemas.microsoft.com/office/powerpoint/2010/main" val="2443459752"/>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842E11-CC50-5982-9301-2B772FB22F36}"/>
              </a:ext>
            </a:extLst>
          </p:cNvPr>
          <p:cNvPicPr>
            <a:picLocks noChangeAspect="1"/>
          </p:cNvPicPr>
          <p:nvPr/>
        </p:nvPicPr>
        <p:blipFill>
          <a:blip r:embed="rId2"/>
          <a:stretch>
            <a:fillRect/>
          </a:stretch>
        </p:blipFill>
        <p:spPr>
          <a:xfrm>
            <a:off x="867451" y="2679247"/>
            <a:ext cx="3717716" cy="2047001"/>
          </a:xfrm>
          <a:prstGeom prst="rect">
            <a:avLst/>
          </a:prstGeom>
        </p:spPr>
      </p:pic>
      <p:pic>
        <p:nvPicPr>
          <p:cNvPr id="7" name="Picture 6">
            <a:extLst>
              <a:ext uri="{FF2B5EF4-FFF2-40B4-BE49-F238E27FC236}">
                <a16:creationId xmlns:a16="http://schemas.microsoft.com/office/drawing/2014/main" id="{A918DDED-1985-129B-B6DD-376AAEE5F00B}"/>
              </a:ext>
            </a:extLst>
          </p:cNvPr>
          <p:cNvPicPr>
            <a:picLocks noChangeAspect="1"/>
          </p:cNvPicPr>
          <p:nvPr/>
        </p:nvPicPr>
        <p:blipFill>
          <a:blip r:embed="rId3"/>
          <a:stretch>
            <a:fillRect/>
          </a:stretch>
        </p:blipFill>
        <p:spPr>
          <a:xfrm>
            <a:off x="867451" y="4859546"/>
            <a:ext cx="3726933" cy="1472243"/>
          </a:xfrm>
          <a:prstGeom prst="rect">
            <a:avLst/>
          </a:prstGeom>
        </p:spPr>
      </p:pic>
      <p:sp>
        <p:nvSpPr>
          <p:cNvPr id="9" name="TextBox 8">
            <a:extLst>
              <a:ext uri="{FF2B5EF4-FFF2-40B4-BE49-F238E27FC236}">
                <a16:creationId xmlns:a16="http://schemas.microsoft.com/office/drawing/2014/main" id="{96F51BA9-9882-513E-C15E-62595EB5EEEA}"/>
              </a:ext>
            </a:extLst>
          </p:cNvPr>
          <p:cNvSpPr txBox="1"/>
          <p:nvPr/>
        </p:nvSpPr>
        <p:spPr>
          <a:xfrm>
            <a:off x="4873475" y="376687"/>
            <a:ext cx="5443717" cy="5539978"/>
          </a:xfrm>
          <a:prstGeom prst="rect">
            <a:avLst/>
          </a:prstGeom>
          <a:noFill/>
        </p:spPr>
        <p:txBody>
          <a:bodyPr wrap="square">
            <a:spAutoFit/>
          </a:bodyPr>
          <a:lstStyle/>
          <a:p>
            <a:r>
              <a:rPr lang="en-US" sz="2400">
                <a:latin typeface="Segoe UI" panose="020B0502040204020203" pitchFamily="34" charset="0"/>
                <a:cs typeface="Segoe UI" panose="020B0502040204020203" pitchFamily="34" charset="0"/>
              </a:rPr>
              <a:t>This mirror is made of acrylic shapes stuck to a background of dazzle designs created by Vorticism abstract artists during WW1 to make the speed and direction of ships at sea puzzling to attackers.</a:t>
            </a:r>
          </a:p>
          <a:p>
            <a:endParaRPr lang="en-US" sz="2400">
              <a:latin typeface="Segoe UI" panose="020B0502040204020203" pitchFamily="34" charset="0"/>
              <a:cs typeface="Segoe UI" panose="020B0502040204020203" pitchFamily="34" charset="0"/>
            </a:endParaRPr>
          </a:p>
          <a:p>
            <a:r>
              <a:rPr lang="en-US" sz="2400">
                <a:latin typeface="Segoe UI" panose="020B0502040204020203" pitchFamily="34" charset="0"/>
                <a:cs typeface="Segoe UI" panose="020B0502040204020203" pitchFamily="34" charset="0"/>
              </a:rPr>
              <a:t>They’re the forerunners of many types of camouflage today.</a:t>
            </a:r>
          </a:p>
          <a:p>
            <a:r>
              <a:rPr lang="en-US" sz="2400">
                <a:latin typeface="Segoe UI" panose="020B0502040204020203" pitchFamily="34" charset="0"/>
                <a:cs typeface="Segoe UI" panose="020B0502040204020203" pitchFamily="34" charset="0"/>
              </a:rPr>
              <a:t> </a:t>
            </a:r>
          </a:p>
          <a:p>
            <a:r>
              <a:rPr lang="en-US" sz="2400">
                <a:latin typeface="Segoe UI" panose="020B0502040204020203" pitchFamily="34" charset="0"/>
                <a:cs typeface="Segoe UI" panose="020B0502040204020203" pitchFamily="34" charset="0"/>
              </a:rPr>
              <a:t>As with all mirrors, only </a:t>
            </a:r>
            <a:r>
              <a:rPr lang="en-US" sz="2400" u="sng">
                <a:latin typeface="Segoe UI" panose="020B0502040204020203" pitchFamily="34" charset="0"/>
                <a:cs typeface="Segoe UI" panose="020B0502040204020203" pitchFamily="34" charset="0"/>
              </a:rPr>
              <a:t>you</a:t>
            </a:r>
            <a:r>
              <a:rPr lang="en-US" sz="2400">
                <a:latin typeface="Segoe UI" panose="020B0502040204020203" pitchFamily="34" charset="0"/>
                <a:cs typeface="Segoe UI" panose="020B0502040204020203" pitchFamily="34" charset="0"/>
              </a:rPr>
              <a:t> get to see the dazzling images you create each time you have a look…</a:t>
            </a:r>
          </a:p>
          <a:p>
            <a:endParaRPr lang="en-US" sz="2400">
              <a:latin typeface="Segoe UI" panose="020B0502040204020203" pitchFamily="34" charset="0"/>
              <a:cs typeface="Segoe UI" panose="020B0502040204020203" pitchFamily="34" charset="0"/>
            </a:endParaRPr>
          </a:p>
          <a:p>
            <a:endParaRPr lang="en-US" sz="1800">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9C94A100-8194-96AB-EEEE-360B3A47E8BF}"/>
              </a:ext>
            </a:extLst>
          </p:cNvPr>
          <p:cNvPicPr>
            <a:picLocks noChangeAspect="1"/>
          </p:cNvPicPr>
          <p:nvPr/>
        </p:nvPicPr>
        <p:blipFill>
          <a:blip r:embed="rId4"/>
          <a:stretch>
            <a:fillRect/>
          </a:stretch>
        </p:blipFill>
        <p:spPr>
          <a:xfrm>
            <a:off x="867451" y="376687"/>
            <a:ext cx="3717716" cy="2169262"/>
          </a:xfrm>
          <a:prstGeom prst="rect">
            <a:avLst/>
          </a:prstGeom>
        </p:spPr>
      </p:pic>
      <p:pic>
        <p:nvPicPr>
          <p:cNvPr id="11" name="Picture 1027" descr="C:\Artists\monkeythought.gif">
            <a:extLst>
              <a:ext uri="{FF2B5EF4-FFF2-40B4-BE49-F238E27FC236}">
                <a16:creationId xmlns:a16="http://schemas.microsoft.com/office/drawing/2014/main" id="{A2E48A6C-435D-81D9-517F-3A6694F7E054}"/>
              </a:ext>
            </a:extLst>
          </p:cNvPr>
          <p:cNvPicPr>
            <a:picLocks noChangeAspect="1" noChangeArrowheads="1" noCrop="1"/>
          </p:cNvPicPr>
          <p:nvPr/>
        </p:nvPicPr>
        <p:blipFill>
          <a:blip r:embed="rId5" cstate="print"/>
          <a:srcRect/>
          <a:stretch>
            <a:fillRect/>
          </a:stretch>
        </p:blipFill>
        <p:spPr bwMode="auto">
          <a:xfrm>
            <a:off x="10765765" y="5365106"/>
            <a:ext cx="990600" cy="947738"/>
          </a:xfrm>
          <a:prstGeom prst="rect">
            <a:avLst/>
          </a:prstGeom>
          <a:noFill/>
        </p:spPr>
      </p:pic>
    </p:spTree>
    <p:extLst>
      <p:ext uri="{BB962C8B-B14F-4D97-AF65-F5344CB8AC3E}">
        <p14:creationId xmlns:p14="http://schemas.microsoft.com/office/powerpoint/2010/main" val="3604066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D03140F0-E05F-C899-BA19-794FA1B207B3}"/>
              </a:ext>
            </a:extLst>
          </p:cNvPr>
          <p:cNvPicPr>
            <a:picLocks noChangeAspect="1" noChangeArrowheads="1" noCrop="1"/>
          </p:cNvPicPr>
          <p:nvPr/>
        </p:nvPicPr>
        <p:blipFill>
          <a:blip r:embed="rId2" cstate="print"/>
          <a:srcRect/>
          <a:stretch>
            <a:fillRect/>
          </a:stretch>
        </p:blipFill>
        <p:spPr bwMode="auto">
          <a:xfrm>
            <a:off x="9931879" y="4909868"/>
            <a:ext cx="1403230" cy="1342514"/>
          </a:xfrm>
          <a:prstGeom prst="rect">
            <a:avLst/>
          </a:prstGeom>
          <a:noFill/>
        </p:spPr>
      </p:pic>
    </p:spTree>
    <p:extLst>
      <p:ext uri="{BB962C8B-B14F-4D97-AF65-F5344CB8AC3E}">
        <p14:creationId xmlns:p14="http://schemas.microsoft.com/office/powerpoint/2010/main" val="294210588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83F0-2D77-279A-81B4-E966948BD335}"/>
            </a:ext>
          </a:extLst>
        </p:cNvPr>
        <p:cNvGrpSpPr/>
        <p:nvPr/>
      </p:nvGrpSpPr>
      <p:grpSpPr>
        <a:xfrm>
          <a:off x="0" y="0"/>
          <a:ext cx="0" cy="0"/>
          <a:chOff x="0" y="0"/>
          <a:chExt cx="0" cy="0"/>
        </a:xfrm>
      </p:grpSpPr>
      <p:pic>
        <p:nvPicPr>
          <p:cNvPr id="4" name="Picture 3" descr="A black text on a white background&#10;&#10;AI-generated content may be incorrect.">
            <a:extLst>
              <a:ext uri="{FF2B5EF4-FFF2-40B4-BE49-F238E27FC236}">
                <a16:creationId xmlns:a16="http://schemas.microsoft.com/office/drawing/2014/main" id="{40C8E04F-EA7A-7887-6C9F-E6A9AFC3888F}"/>
              </a:ext>
            </a:extLst>
          </p:cNvPr>
          <p:cNvPicPr>
            <a:picLocks noChangeAspect="1"/>
          </p:cNvPicPr>
          <p:nvPr/>
        </p:nvPicPr>
        <p:blipFill>
          <a:blip r:embed="rId3"/>
          <a:stretch>
            <a:fillRect/>
          </a:stretch>
        </p:blipFill>
        <p:spPr>
          <a:xfrm>
            <a:off x="914034" y="607939"/>
            <a:ext cx="6355779" cy="2350890"/>
          </a:xfrm>
          <a:prstGeom prst="rect">
            <a:avLst/>
          </a:prstGeom>
        </p:spPr>
      </p:pic>
      <p:pic>
        <p:nvPicPr>
          <p:cNvPr id="6" name="Picture 5" descr="A board with pictures and papers on it&#10;&#10;AI-generated content may be incorrect.">
            <a:extLst>
              <a:ext uri="{FF2B5EF4-FFF2-40B4-BE49-F238E27FC236}">
                <a16:creationId xmlns:a16="http://schemas.microsoft.com/office/drawing/2014/main" id="{265B443E-FF9B-2D54-1444-1F95773D030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2645" y="462865"/>
            <a:ext cx="1933437" cy="2641038"/>
          </a:xfrm>
          <a:prstGeom prst="rect">
            <a:avLst/>
          </a:prstGeom>
          <a:noFill/>
          <a:ln>
            <a:solidFill>
              <a:schemeClr val="accent1"/>
            </a:solidFill>
          </a:ln>
        </p:spPr>
      </p:pic>
      <p:sp>
        <p:nvSpPr>
          <p:cNvPr id="7" name="TextBox 6">
            <a:extLst>
              <a:ext uri="{FF2B5EF4-FFF2-40B4-BE49-F238E27FC236}">
                <a16:creationId xmlns:a16="http://schemas.microsoft.com/office/drawing/2014/main" id="{B98723A9-9CE0-E58F-92F1-52BDD3EABD84}"/>
              </a:ext>
            </a:extLst>
          </p:cNvPr>
          <p:cNvSpPr txBox="1"/>
          <p:nvPr/>
        </p:nvSpPr>
        <p:spPr>
          <a:xfrm>
            <a:off x="5227616" y="3630542"/>
            <a:ext cx="4951747" cy="341632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Segoe UI" panose="020B0502040204020203" pitchFamily="34" charset="0"/>
                <a:cs typeface="Segoe UI" panose="020B0502040204020203" pitchFamily="34" charset="0"/>
              </a:rPr>
              <a:t>A</a:t>
            </a:r>
            <a:r>
              <a:rPr kumimoji="0" lang="en-US" sz="2400" i="0" u="none" strike="noStrike" kern="1200" cap="none" spc="0" normalizeH="0" baseline="0" noProof="0" err="1">
                <a:ln>
                  <a:noFill/>
                </a:ln>
                <a:solidFill>
                  <a:prstClr val="black"/>
                </a:solidFill>
                <a:effectLst/>
                <a:uLnTx/>
                <a:uFillTx/>
                <a:latin typeface="Segoe UI" panose="020B0502040204020203" pitchFamily="34" charset="0"/>
                <a:ea typeface="+mn-ea"/>
                <a:cs typeface="Segoe UI" panose="020B0502040204020203" pitchFamily="34" charset="0"/>
              </a:rPr>
              <a:t>ssembled</a:t>
            </a:r>
            <a:r>
              <a:rPr kumimoji="0" lang="en-US" sz="2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 by </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Hugh and Ug Gibbons!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2400" b="1">
              <a:solidFill>
                <a:prstClr val="black"/>
              </a:solidFill>
              <a:latin typeface="Segoe UI" panose="020B0502040204020203" pitchFamily="34" charset="0"/>
              <a:cs typeface="Segoe UI" panose="020B0502040204020203"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Segoe UI" panose="020B0502040204020203" pitchFamily="34" charset="0"/>
                <a:cs typeface="Segoe UI" panose="020B0502040204020203" pitchFamily="34" charset="0"/>
              </a:rPr>
              <a:t>Contact?</a:t>
            </a:r>
          </a:p>
          <a:p>
            <a:pPr marL="0" marR="0" lvl="0" indent="0"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Segoe UI" panose="020B0502040204020203" pitchFamily="34" charset="0"/>
                <a:cs typeface="Segoe UI" panose="020B0502040204020203" pitchFamily="34" charset="0"/>
                <a:hlinkClick r:id="rId5"/>
              </a:rPr>
              <a:t>hughgibbons@just1.org.uk</a:t>
            </a:r>
            <a:endParaRPr lang="en-US" sz="2400">
              <a:solidFill>
                <a:prstClr val="black"/>
              </a:solidFill>
              <a:latin typeface="Segoe UI" panose="020B0502040204020203" pitchFamily="34" charset="0"/>
              <a:cs typeface="Segoe UI" panose="020B0502040204020203"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2400">
                <a:solidFill>
                  <a:prstClr val="black"/>
                </a:solidFill>
                <a:latin typeface="Segoe UI" panose="020B0502040204020203" pitchFamily="34" charset="0"/>
                <a:cs typeface="Segoe UI" panose="020B0502040204020203" pitchFamily="34" charset="0"/>
              </a:rPr>
              <a:t>Also at</a:t>
            </a:r>
            <a:endParaRPr kumimoji="0" lang="en-US" sz="2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r>
              <a:rPr lang="en-US" sz="2400">
                <a:solidFill>
                  <a:prstClr val="black"/>
                </a:solidFill>
                <a:latin typeface="Segoe UI" panose="020B0502040204020203" pitchFamily="34" charset="0"/>
                <a:cs typeface="Segoe UI" panose="020B0502040204020203" pitchFamily="34" charset="0"/>
                <a:hlinkClick r:id="rId6"/>
              </a:rPr>
              <a:t>www.just1.org.uk/interrobang</a:t>
            </a:r>
            <a:endParaRPr lang="en-US" sz="2400">
              <a:solidFill>
                <a:prstClr val="black"/>
              </a:solidFill>
              <a:latin typeface="Segoe UI" panose="020B0502040204020203" pitchFamily="34" charset="0"/>
              <a:cs typeface="Segoe UI" panose="020B0502040204020203"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2" name="Picture 2" descr="Open photo">
            <a:extLst>
              <a:ext uri="{FF2B5EF4-FFF2-40B4-BE49-F238E27FC236}">
                <a16:creationId xmlns:a16="http://schemas.microsoft.com/office/drawing/2014/main" id="{31D26219-BCA6-874E-93FF-D56FD85B738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532" t="4780" b="47925"/>
          <a:stretch>
            <a:fillRect/>
          </a:stretch>
        </p:blipFill>
        <p:spPr bwMode="auto">
          <a:xfrm>
            <a:off x="1034804" y="3429000"/>
            <a:ext cx="3979973" cy="308074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 name="Picture 1027" descr="C:\Artists\monkeythought.gif">
            <a:extLst>
              <a:ext uri="{FF2B5EF4-FFF2-40B4-BE49-F238E27FC236}">
                <a16:creationId xmlns:a16="http://schemas.microsoft.com/office/drawing/2014/main" id="{E2C84562-F3AF-F729-DE62-28B2C6CC1A2C}"/>
              </a:ext>
            </a:extLst>
          </p:cNvPr>
          <p:cNvPicPr>
            <a:picLocks noChangeAspect="1" noChangeArrowheads="1" noCrop="1"/>
          </p:cNvPicPr>
          <p:nvPr/>
        </p:nvPicPr>
        <p:blipFill>
          <a:blip r:embed="rId8" cstate="print"/>
          <a:srcRect/>
          <a:stretch>
            <a:fillRect/>
          </a:stretch>
        </p:blipFill>
        <p:spPr bwMode="auto">
          <a:xfrm rot="553691" flipH="1">
            <a:off x="1774107" y="5015470"/>
            <a:ext cx="875319" cy="917043"/>
          </a:xfrm>
          <a:prstGeom prst="rect">
            <a:avLst/>
          </a:prstGeom>
          <a:noFill/>
        </p:spPr>
      </p:pic>
    </p:spTree>
    <p:extLst>
      <p:ext uri="{BB962C8B-B14F-4D97-AF65-F5344CB8AC3E}">
        <p14:creationId xmlns:p14="http://schemas.microsoft.com/office/powerpoint/2010/main" val="3401350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42961-6A92-BA91-0AEC-B11AD891469A}"/>
            </a:ext>
          </a:extLst>
        </p:cNvPr>
        <p:cNvGrpSpPr/>
        <p:nvPr/>
      </p:nvGrpSpPr>
      <p:grpSpPr>
        <a:xfrm>
          <a:off x="0" y="0"/>
          <a:ext cx="0" cy="0"/>
          <a:chOff x="0" y="0"/>
          <a:chExt cx="0" cy="0"/>
        </a:xfrm>
      </p:grpSpPr>
      <p:pic>
        <p:nvPicPr>
          <p:cNvPr id="3" name="Picture 1027" descr="C:\Artists\monkeythought.gif">
            <a:extLst>
              <a:ext uri="{FF2B5EF4-FFF2-40B4-BE49-F238E27FC236}">
                <a16:creationId xmlns:a16="http://schemas.microsoft.com/office/drawing/2014/main" id="{64E14657-DBB1-23C4-14EF-411CAB0BEE51}"/>
              </a:ext>
            </a:extLst>
          </p:cNvPr>
          <p:cNvPicPr>
            <a:picLocks noChangeAspect="1" noChangeArrowheads="1" noCrop="1"/>
          </p:cNvPicPr>
          <p:nvPr/>
        </p:nvPicPr>
        <p:blipFill>
          <a:blip r:embed="rId2" cstate="print"/>
          <a:srcRect/>
          <a:stretch>
            <a:fillRect/>
          </a:stretch>
        </p:blipFill>
        <p:spPr bwMode="auto">
          <a:xfrm>
            <a:off x="10260508" y="4934309"/>
            <a:ext cx="1189915" cy="1138429"/>
          </a:xfrm>
          <a:prstGeom prst="rect">
            <a:avLst/>
          </a:prstGeom>
          <a:noFill/>
        </p:spPr>
      </p:pic>
    </p:spTree>
    <p:extLst>
      <p:ext uri="{BB962C8B-B14F-4D97-AF65-F5344CB8AC3E}">
        <p14:creationId xmlns:p14="http://schemas.microsoft.com/office/powerpoint/2010/main" val="21280923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A3BE2E-6DCB-43FC-D35D-16A9FC949B4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528" t="5994" r="4189" b="19451"/>
          <a:stretch>
            <a:fillRect/>
          </a:stretch>
        </p:blipFill>
        <p:spPr bwMode="auto">
          <a:xfrm>
            <a:off x="700110" y="783225"/>
            <a:ext cx="4776021" cy="2859686"/>
          </a:xfrm>
          <a:prstGeom prst="rect">
            <a:avLst/>
          </a:prstGeom>
          <a:noFill/>
          <a:ln w="38100">
            <a:solidFill>
              <a:srgbClr val="FFFF00"/>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AD26A05E-922A-AA58-864F-675BE142B17A}"/>
              </a:ext>
            </a:extLst>
          </p:cNvPr>
          <p:cNvSpPr txBox="1"/>
          <p:nvPr/>
        </p:nvSpPr>
        <p:spPr>
          <a:xfrm>
            <a:off x="6170762" y="783225"/>
            <a:ext cx="4776021" cy="4524315"/>
          </a:xfrm>
          <a:prstGeom prst="rect">
            <a:avLst/>
          </a:prstGeom>
          <a:noFill/>
        </p:spPr>
        <p:txBody>
          <a:bodyPr wrap="square">
            <a:spAutoFit/>
          </a:bodyPr>
          <a:lstStyle/>
          <a:p>
            <a:r>
              <a:rPr lang="en-US" sz="4000" b="1">
                <a:solidFill>
                  <a:schemeClr val="bg1"/>
                </a:solidFill>
                <a:latin typeface="Segoe UI" panose="020B0502040204020203" pitchFamily="34" charset="0"/>
                <a:cs typeface="Segoe UI" panose="020B0502040204020203" pitchFamily="34" charset="0"/>
              </a:rPr>
              <a:t>CHANGING IMAGES </a:t>
            </a:r>
          </a:p>
          <a:p>
            <a:r>
              <a:rPr lang="en-US" sz="4000" b="1">
                <a:solidFill>
                  <a:schemeClr val="bg1"/>
                </a:solidFill>
                <a:latin typeface="Segoe UI" panose="020B0502040204020203" pitchFamily="34" charset="0"/>
                <a:cs typeface="Segoe UI" panose="020B0502040204020203" pitchFamily="34" charset="0"/>
              </a:rPr>
              <a:t>PANEL</a:t>
            </a:r>
          </a:p>
          <a:p>
            <a:endParaRPr lang="en-US" sz="4000" b="1">
              <a:solidFill>
                <a:schemeClr val="bg1"/>
              </a:solidFill>
              <a:latin typeface="Segoe UI" panose="020B0502040204020203" pitchFamily="34" charset="0"/>
              <a:cs typeface="Segoe UI" panose="020B0502040204020203" pitchFamily="34" charset="0"/>
            </a:endParaRPr>
          </a:p>
          <a:p>
            <a:r>
              <a:rPr lang="en-US" sz="3200">
                <a:solidFill>
                  <a:schemeClr val="bg1"/>
                </a:solidFill>
                <a:latin typeface="Segoe UI" panose="020B0502040204020203" pitchFamily="34" charset="0"/>
                <a:cs typeface="Segoe UI" panose="020B0502040204020203" pitchFamily="34" charset="0"/>
              </a:rPr>
              <a:t>Exploring what you perceive at a distance may be different when you get up close…</a:t>
            </a:r>
            <a:endParaRPr lang="en-GB" sz="3200">
              <a:solidFill>
                <a:schemeClr val="accent1">
                  <a:lumMod val="50000"/>
                </a:schemeClr>
              </a:solidFill>
              <a:latin typeface="Segoe UI" panose="020B0502040204020203" pitchFamily="34" charset="0"/>
              <a:cs typeface="Segoe UI" panose="020B0502040204020203" pitchFamily="34" charset="0"/>
            </a:endParaRPr>
          </a:p>
        </p:txBody>
      </p:sp>
      <p:pic>
        <p:nvPicPr>
          <p:cNvPr id="4" name="Picture 3" descr="A black and white logo&#10;&#10;AI-generated content may be incorrect.">
            <a:extLst>
              <a:ext uri="{FF2B5EF4-FFF2-40B4-BE49-F238E27FC236}">
                <a16:creationId xmlns:a16="http://schemas.microsoft.com/office/drawing/2014/main" id="{528DEA43-7535-276B-3E0D-7AEED47791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49" r="31703" b="24551"/>
          <a:stretch>
            <a:fillRect/>
          </a:stretch>
        </p:blipFill>
        <p:spPr bwMode="auto">
          <a:xfrm>
            <a:off x="4337444" y="3821621"/>
            <a:ext cx="1138687" cy="173682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3936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2ED38-AD0C-D0B0-6149-961BEF89DFE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D86E96-DDC1-8CB2-EC05-6569F8187EA6}"/>
              </a:ext>
            </a:extLst>
          </p:cNvPr>
          <p:cNvPicPr>
            <a:picLocks noChangeAspect="1"/>
          </p:cNvPicPr>
          <p:nvPr/>
        </p:nvPicPr>
        <p:blipFill>
          <a:blip r:embed="rId2"/>
          <a:stretch>
            <a:fillRect/>
          </a:stretch>
        </p:blipFill>
        <p:spPr>
          <a:xfrm>
            <a:off x="6237449" y="300056"/>
            <a:ext cx="5620996" cy="6257887"/>
          </a:xfrm>
          <a:prstGeom prst="rect">
            <a:avLst/>
          </a:prstGeom>
        </p:spPr>
      </p:pic>
      <p:pic>
        <p:nvPicPr>
          <p:cNvPr id="3" name="Picture 2">
            <a:extLst>
              <a:ext uri="{FF2B5EF4-FFF2-40B4-BE49-F238E27FC236}">
                <a16:creationId xmlns:a16="http://schemas.microsoft.com/office/drawing/2014/main" id="{E7A6C5DA-D2B6-360E-3604-0BF6F19E6A0E}"/>
              </a:ext>
            </a:extLst>
          </p:cNvPr>
          <p:cNvPicPr>
            <a:picLocks noChangeAspect="1"/>
          </p:cNvPicPr>
          <p:nvPr/>
        </p:nvPicPr>
        <p:blipFill>
          <a:blip r:embed="rId2"/>
          <a:stretch>
            <a:fillRect/>
          </a:stretch>
        </p:blipFill>
        <p:spPr>
          <a:xfrm>
            <a:off x="503394" y="300057"/>
            <a:ext cx="905682" cy="1008301"/>
          </a:xfrm>
          <a:prstGeom prst="rect">
            <a:avLst/>
          </a:prstGeom>
        </p:spPr>
      </p:pic>
      <p:sp>
        <p:nvSpPr>
          <p:cNvPr id="6" name="TextBox 5">
            <a:extLst>
              <a:ext uri="{FF2B5EF4-FFF2-40B4-BE49-F238E27FC236}">
                <a16:creationId xmlns:a16="http://schemas.microsoft.com/office/drawing/2014/main" id="{E2A7B338-ADEB-4769-2090-BDBE3D133BC5}"/>
              </a:ext>
            </a:extLst>
          </p:cNvPr>
          <p:cNvSpPr txBox="1"/>
          <p:nvPr/>
        </p:nvSpPr>
        <p:spPr>
          <a:xfrm>
            <a:off x="333555" y="3972620"/>
            <a:ext cx="5436503" cy="2585323"/>
          </a:xfrm>
          <a:prstGeom prst="rect">
            <a:avLst/>
          </a:prstGeom>
          <a:noFill/>
        </p:spPr>
        <p:txBody>
          <a:bodyPr wrap="square">
            <a:spAutoFit/>
          </a:bodyPr>
          <a:lstStyle/>
          <a:p>
            <a:r>
              <a:rPr lang="en-US" sz="1600">
                <a:solidFill>
                  <a:schemeClr val="accent1">
                    <a:lumMod val="50000"/>
                  </a:schemeClr>
                </a:solidFill>
                <a:latin typeface="Segoe UI" panose="020B0502040204020203" pitchFamily="34" charset="0"/>
                <a:cs typeface="Segoe UI" panose="020B0502040204020203" pitchFamily="34" charset="0"/>
              </a:rPr>
              <a:t>What’s going on? Spatial frequencies are at work with this hybrid image. They illustrate an illusion when images are perceived differently depending on your viewing distance, viewing duration or image size. When you’re several feet away low spatial frequencies mean Marilyn Munroe is how you interpret that picture. When you’re close up, high spatial frequencies give you fine details of Albert Einstein’s face.</a:t>
            </a:r>
          </a:p>
          <a:p>
            <a:endParaRPr lang="en-US" sz="1600">
              <a:solidFill>
                <a:schemeClr val="accent1">
                  <a:lumMod val="50000"/>
                </a:schemeClr>
              </a:solidFill>
              <a:latin typeface="Segoe UI" panose="020B0502040204020203" pitchFamily="34" charset="0"/>
              <a:cs typeface="Segoe UI" panose="020B0502040204020203" pitchFamily="34" charset="0"/>
            </a:endParaRPr>
          </a:p>
          <a:p>
            <a:r>
              <a:rPr lang="en-US" sz="1600">
                <a:solidFill>
                  <a:schemeClr val="accent1">
                    <a:lumMod val="50000"/>
                  </a:schemeClr>
                </a:solidFill>
                <a:latin typeface="Segoe UI" panose="020B0502040204020203" pitchFamily="34" charset="0"/>
                <a:cs typeface="Segoe UI" panose="020B0502040204020203" pitchFamily="34" charset="0"/>
              </a:rPr>
              <a:t>Lesson: look closely before you judge what’s going on!</a:t>
            </a:r>
            <a:endParaRPr lang="en-US"/>
          </a:p>
        </p:txBody>
      </p:sp>
      <p:pic>
        <p:nvPicPr>
          <p:cNvPr id="4" name="Picture 3">
            <a:extLst>
              <a:ext uri="{FF2B5EF4-FFF2-40B4-BE49-F238E27FC236}">
                <a16:creationId xmlns:a16="http://schemas.microsoft.com/office/drawing/2014/main" id="{7D7FAA1E-8C2E-D564-B665-4C2903E27BC3}"/>
              </a:ext>
            </a:extLst>
          </p:cNvPr>
          <p:cNvPicPr>
            <a:picLocks noChangeAspect="1"/>
          </p:cNvPicPr>
          <p:nvPr/>
        </p:nvPicPr>
        <p:blipFill>
          <a:blip r:embed="rId2"/>
          <a:stretch>
            <a:fillRect/>
          </a:stretch>
        </p:blipFill>
        <p:spPr>
          <a:xfrm>
            <a:off x="2151843" y="300056"/>
            <a:ext cx="3027795" cy="3370862"/>
          </a:xfrm>
          <a:prstGeom prst="rect">
            <a:avLst/>
          </a:prstGeom>
        </p:spPr>
      </p:pic>
      <p:pic>
        <p:nvPicPr>
          <p:cNvPr id="5" name="Picture 1027" descr="C:\Artists\monkeythought.gif">
            <a:extLst>
              <a:ext uri="{FF2B5EF4-FFF2-40B4-BE49-F238E27FC236}">
                <a16:creationId xmlns:a16="http://schemas.microsoft.com/office/drawing/2014/main" id="{61B54152-7BFD-E185-DD60-41E27C5AD930}"/>
              </a:ext>
            </a:extLst>
          </p:cNvPr>
          <p:cNvPicPr>
            <a:picLocks noChangeAspect="1" noChangeArrowheads="1" noCrop="1"/>
          </p:cNvPicPr>
          <p:nvPr/>
        </p:nvPicPr>
        <p:blipFill>
          <a:blip r:embed="rId3" cstate="print"/>
          <a:srcRect/>
          <a:stretch>
            <a:fillRect/>
          </a:stretch>
        </p:blipFill>
        <p:spPr bwMode="auto">
          <a:xfrm>
            <a:off x="11036060" y="5461958"/>
            <a:ext cx="990600" cy="947738"/>
          </a:xfrm>
          <a:prstGeom prst="rect">
            <a:avLst/>
          </a:prstGeom>
          <a:noFill/>
        </p:spPr>
      </p:pic>
    </p:spTree>
    <p:extLst>
      <p:ext uri="{BB962C8B-B14F-4D97-AF65-F5344CB8AC3E}">
        <p14:creationId xmlns:p14="http://schemas.microsoft.com/office/powerpoint/2010/main" val="2519412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4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1250"/>
                                  </p:stCondLst>
                                  <p:childTnLst>
                                    <p:set>
                                      <p:cBhvr>
                                        <p:cTn id="16" dur="1" fill="hold">
                                          <p:stCondLst>
                                            <p:cond delay="42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1875</Words>
  <Application>Microsoft Office PowerPoint</Application>
  <PresentationFormat>Widescreen</PresentationFormat>
  <Paragraphs>189</Paragraphs>
  <Slides>71</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Segoe UI</vt:lpstr>
      <vt:lpstr>Arial</vt:lpstr>
      <vt:lpstr>Aptos Display</vt:lpstr>
      <vt:lpstr>Georgia</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 gibbons</dc:creator>
  <cp:lastModifiedBy>hugh gibbons</cp:lastModifiedBy>
  <cp:revision>1</cp:revision>
  <dcterms:created xsi:type="dcterms:W3CDTF">2025-09-29T08:56:41Z</dcterms:created>
  <dcterms:modified xsi:type="dcterms:W3CDTF">2025-10-14T13:00:37Z</dcterms:modified>
</cp:coreProperties>
</file>